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p:regular r:id="rId17"/>
    </p:embeddedFont>
    <p:embeddedFont>
      <p:font typeface="Nunito"/>
      <p:regular r:id="rId18"/>
    </p:embeddedFont>
    <p:embeddedFont>
      <p:font typeface="Nunito"/>
      <p:regular r:id="rId19"/>
    </p:embeddedFont>
    <p:embeddedFont>
      <p:font typeface="Nunito"/>
      <p:regular r:id="rId20"/>
    </p:embeddedFont>
    <p:embeddedFont>
      <p:font typeface="Nunito"/>
      <p:regular r:id="rId21"/>
    </p:embeddedFont>
    <p:embeddedFont>
      <p:font typeface="Nunito"/>
      <p:regular r:id="rId22"/>
    </p:embeddedFont>
    <p:embeddedFont>
      <p:font typeface="Nunito"/>
      <p:regular r:id="rId23"/>
    </p:embeddedFont>
    <p:embeddedFont>
      <p:font typeface="Nunito"/>
      <p:regular r:id="rId24"/>
    </p:embeddedFont>
    <p:embeddedFont>
      <p:font typeface="PT Sans"/>
      <p:regular r:id="rId25"/>
    </p:embeddedFont>
    <p:embeddedFont>
      <p:font typeface="PT Sans"/>
      <p:regular r:id="rId26"/>
    </p:embeddedFont>
    <p:embeddedFont>
      <p:font typeface="PT Sans"/>
      <p:regular r:id="rId27"/>
    </p:embeddedFont>
    <p:embeddedFont>
      <p:font typeface="PT Sans"/>
      <p:regular r:id="rId28"/>
    </p:embeddedFont>
    <p:embeddedFont>
      <p:font typeface="PT Sans"/>
      <p:regular r:id="rId29"/>
    </p:embeddedFont>
    <p:embeddedFont>
      <p:font typeface="PT Sans"/>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 Id="rId27" Type="http://schemas.openxmlformats.org/officeDocument/2006/relationships/font" Target="fonts/font11.fntdata"/><Relationship Id="rId28" Type="http://schemas.openxmlformats.org/officeDocument/2006/relationships/font" Target="fonts/font12.fntdata"/><Relationship Id="rId29" Type="http://schemas.openxmlformats.org/officeDocument/2006/relationships/font" Target="fonts/font13.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70660"/>
            <a:ext cx="7468553" cy="1943100"/>
          </a:xfrm>
          <a:prstGeom prst="rect">
            <a:avLst/>
          </a:prstGeom>
          <a:noFill/>
          <a:ln/>
        </p:spPr>
        <p:txBody>
          <a:bodyPr wrap="square" lIns="0" tIns="0" rIns="0" bIns="0" rtlCol="0" anchor="t"/>
          <a:lstStyle/>
          <a:p>
            <a:pPr indent="0" marL="0">
              <a:lnSpc>
                <a:spcPts val="7650"/>
              </a:lnSpc>
              <a:buNone/>
            </a:pPr>
            <a:r>
              <a:rPr lang="en-US" sz="6100" dirty="0">
                <a:solidFill>
                  <a:srgbClr val="FFFFFF"/>
                </a:solidFill>
                <a:latin typeface="Nunito" pitchFamily="34" charset="0"/>
                <a:ea typeface="Nunito" pitchFamily="34" charset="-122"/>
                <a:cs typeface="Nunito" pitchFamily="34" charset="-120"/>
              </a:rPr>
              <a:t>Introducing the Face Attendance System</a:t>
            </a:r>
            <a:endParaRPr lang="en-US" sz="6100" dirty="0"/>
          </a:p>
        </p:txBody>
      </p:sp>
      <p:sp>
        <p:nvSpPr>
          <p:cNvPr id="4" name="Text 1"/>
          <p:cNvSpPr/>
          <p:nvPr/>
        </p:nvSpPr>
        <p:spPr>
          <a:xfrm>
            <a:off x="6324124" y="3772733"/>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Welcome to the cutting edge of attendance tracking! This presentation delves into the innovative Face Attendance System, designed to revolutionize how we manage attendance in the modern workplace. It leverages the power of Python, OpenCV, and NumPy to create a secure and efficient system that simplifies attendance management while enhancing accuracy and streamlining operations.</a:t>
            </a:r>
            <a:endParaRPr lang="en-US" sz="1850" dirty="0"/>
          </a:p>
        </p:txBody>
      </p:sp>
      <p:sp>
        <p:nvSpPr>
          <p:cNvPr id="5" name="Shape 2"/>
          <p:cNvSpPr/>
          <p:nvPr/>
        </p:nvSpPr>
        <p:spPr>
          <a:xfrm>
            <a:off x="6324124" y="6357938"/>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6365558"/>
            <a:ext cx="367665" cy="367665"/>
          </a:xfrm>
          <a:prstGeom prst="rect">
            <a:avLst/>
          </a:prstGeom>
        </p:spPr>
      </p:pic>
      <p:sp>
        <p:nvSpPr>
          <p:cNvPr id="7" name="Text 3"/>
          <p:cNvSpPr/>
          <p:nvPr/>
        </p:nvSpPr>
        <p:spPr>
          <a:xfrm>
            <a:off x="6826687" y="6340078"/>
            <a:ext cx="2681288" cy="418862"/>
          </a:xfrm>
          <a:prstGeom prst="rect">
            <a:avLst/>
          </a:prstGeom>
          <a:noFill/>
          <a:ln/>
        </p:spPr>
        <p:txBody>
          <a:bodyPr wrap="none" lIns="0" tIns="0" rIns="0" bIns="0" rtlCol="0" anchor="t"/>
          <a:lstStyle/>
          <a:p>
            <a:pPr algn="l" indent="0" marL="0">
              <a:lnSpc>
                <a:spcPts val="3250"/>
              </a:lnSpc>
              <a:buNone/>
            </a:pPr>
            <a:r>
              <a:rPr lang="en-US" sz="2350" b="1" dirty="0">
                <a:solidFill>
                  <a:srgbClr val="FFFFFF"/>
                </a:solidFill>
                <a:latin typeface="PT Sans" pitchFamily="34" charset="0"/>
                <a:ea typeface="PT Sans" pitchFamily="34" charset="-122"/>
                <a:cs typeface="PT Sans" pitchFamily="34" charset="-120"/>
              </a:rPr>
              <a:t>by Shiv shakti Mishra</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791"/>
          </a:xfrm>
          <a:prstGeom prst="rect">
            <a:avLst/>
          </a:prstGeom>
        </p:spPr>
      </p:pic>
      <p:sp>
        <p:nvSpPr>
          <p:cNvPr id="3" name="Text 0"/>
          <p:cNvSpPr/>
          <p:nvPr/>
        </p:nvSpPr>
        <p:spPr>
          <a:xfrm>
            <a:off x="758428" y="3306485"/>
            <a:ext cx="8738949" cy="637342"/>
          </a:xfrm>
          <a:prstGeom prst="rect">
            <a:avLst/>
          </a:prstGeom>
          <a:noFill/>
          <a:ln/>
        </p:spPr>
        <p:txBody>
          <a:bodyPr wrap="none" lIns="0" tIns="0" rIns="0" bIns="0" rtlCol="0" anchor="t"/>
          <a:lstStyle/>
          <a:p>
            <a:pPr indent="0" marL="0">
              <a:lnSpc>
                <a:spcPts val="5000"/>
              </a:lnSpc>
              <a:buNone/>
            </a:pPr>
            <a:r>
              <a:rPr lang="en-US" sz="4000" dirty="0">
                <a:solidFill>
                  <a:srgbClr val="FFFFFF"/>
                </a:solidFill>
                <a:latin typeface="Nunito" pitchFamily="34" charset="0"/>
                <a:ea typeface="Nunito" pitchFamily="34" charset="-122"/>
                <a:cs typeface="Nunito" pitchFamily="34" charset="-120"/>
              </a:rPr>
              <a:t>Conclusion: The Future of Attendance</a:t>
            </a:r>
            <a:endParaRPr lang="en-US" sz="4000" dirty="0"/>
          </a:p>
        </p:txBody>
      </p:sp>
      <p:sp>
        <p:nvSpPr>
          <p:cNvPr id="4" name="Text 1"/>
          <p:cNvSpPr/>
          <p:nvPr/>
        </p:nvSpPr>
        <p:spPr>
          <a:xfrm>
            <a:off x="758428" y="4268867"/>
            <a:ext cx="13113544" cy="693420"/>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The Face Attendance System represents a paradigm shift in attendance tracking, offering enhanced accuracy, efficiency, and security. This innovative system is poised to transform how we manage attendance in the modern workplace.</a:t>
            </a:r>
            <a:endParaRPr lang="en-US" sz="1700" dirty="0"/>
          </a:p>
        </p:txBody>
      </p:sp>
      <p:sp>
        <p:nvSpPr>
          <p:cNvPr id="5" name="Shape 2"/>
          <p:cNvSpPr/>
          <p:nvPr/>
        </p:nvSpPr>
        <p:spPr>
          <a:xfrm>
            <a:off x="758428" y="5449729"/>
            <a:ext cx="487561" cy="487561"/>
          </a:xfrm>
          <a:prstGeom prst="roundRect">
            <a:avLst>
              <a:gd name="adj" fmla="val 66671"/>
            </a:avLst>
          </a:prstGeom>
          <a:solidFill>
            <a:srgbClr val="00002E"/>
          </a:solidFill>
          <a:ln w="22860">
            <a:solidFill>
              <a:srgbClr val="F2B42D"/>
            </a:solidFill>
            <a:prstDash val="solid"/>
          </a:ln>
        </p:spPr>
      </p:sp>
      <p:sp>
        <p:nvSpPr>
          <p:cNvPr id="6" name="Text 3"/>
          <p:cNvSpPr/>
          <p:nvPr/>
        </p:nvSpPr>
        <p:spPr>
          <a:xfrm>
            <a:off x="910471" y="5540454"/>
            <a:ext cx="183475" cy="305991"/>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1</a:t>
            </a:r>
            <a:endParaRPr lang="en-US" sz="2400" dirty="0"/>
          </a:p>
        </p:txBody>
      </p:sp>
      <p:sp>
        <p:nvSpPr>
          <p:cNvPr id="7" name="Text 4"/>
          <p:cNvSpPr/>
          <p:nvPr/>
        </p:nvSpPr>
        <p:spPr>
          <a:xfrm>
            <a:off x="1462683" y="5449729"/>
            <a:ext cx="2549485" cy="318611"/>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Mobile Integration</a:t>
            </a:r>
            <a:endParaRPr lang="en-US" sz="2000" dirty="0"/>
          </a:p>
        </p:txBody>
      </p:sp>
      <p:sp>
        <p:nvSpPr>
          <p:cNvPr id="8" name="Text 5"/>
          <p:cNvSpPr/>
          <p:nvPr/>
        </p:nvSpPr>
        <p:spPr>
          <a:xfrm>
            <a:off x="1462683" y="5898356"/>
            <a:ext cx="3522464" cy="1386840"/>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Future enhancements include mobile integration, allowing employees to clock in and out using their smartphones.</a:t>
            </a:r>
            <a:endParaRPr lang="en-US" sz="1700" dirty="0"/>
          </a:p>
        </p:txBody>
      </p:sp>
      <p:sp>
        <p:nvSpPr>
          <p:cNvPr id="9" name="Shape 6"/>
          <p:cNvSpPr/>
          <p:nvPr/>
        </p:nvSpPr>
        <p:spPr>
          <a:xfrm>
            <a:off x="5201841" y="5449729"/>
            <a:ext cx="487561" cy="487561"/>
          </a:xfrm>
          <a:prstGeom prst="roundRect">
            <a:avLst>
              <a:gd name="adj" fmla="val 66671"/>
            </a:avLst>
          </a:prstGeom>
          <a:solidFill>
            <a:srgbClr val="00002E"/>
          </a:solidFill>
          <a:ln w="22860">
            <a:solidFill>
              <a:srgbClr val="D7425E"/>
            </a:solidFill>
            <a:prstDash val="solid"/>
          </a:ln>
        </p:spPr>
      </p:sp>
      <p:sp>
        <p:nvSpPr>
          <p:cNvPr id="10" name="Text 7"/>
          <p:cNvSpPr/>
          <p:nvPr/>
        </p:nvSpPr>
        <p:spPr>
          <a:xfrm>
            <a:off x="5353883" y="5540454"/>
            <a:ext cx="183475" cy="305991"/>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2</a:t>
            </a:r>
            <a:endParaRPr lang="en-US" sz="2400" dirty="0"/>
          </a:p>
        </p:txBody>
      </p:sp>
      <p:sp>
        <p:nvSpPr>
          <p:cNvPr id="11" name="Text 8"/>
          <p:cNvSpPr/>
          <p:nvPr/>
        </p:nvSpPr>
        <p:spPr>
          <a:xfrm>
            <a:off x="5906095" y="5449729"/>
            <a:ext cx="2549485" cy="318611"/>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Advanced Analytics</a:t>
            </a:r>
            <a:endParaRPr lang="en-US" sz="2000" dirty="0"/>
          </a:p>
        </p:txBody>
      </p:sp>
      <p:sp>
        <p:nvSpPr>
          <p:cNvPr id="12" name="Text 9"/>
          <p:cNvSpPr/>
          <p:nvPr/>
        </p:nvSpPr>
        <p:spPr>
          <a:xfrm>
            <a:off x="5906095" y="5898356"/>
            <a:ext cx="3522464" cy="1733550"/>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The system can be further developed to incorporate advanced analytics, providing deeper insights into attendance patterns and workforce behavior.</a:t>
            </a:r>
            <a:endParaRPr lang="en-US" sz="1700" dirty="0"/>
          </a:p>
        </p:txBody>
      </p:sp>
      <p:sp>
        <p:nvSpPr>
          <p:cNvPr id="13" name="Shape 10"/>
          <p:cNvSpPr/>
          <p:nvPr/>
        </p:nvSpPr>
        <p:spPr>
          <a:xfrm>
            <a:off x="9645253" y="5449729"/>
            <a:ext cx="487561" cy="487561"/>
          </a:xfrm>
          <a:prstGeom prst="roundRect">
            <a:avLst>
              <a:gd name="adj" fmla="val 66671"/>
            </a:avLst>
          </a:prstGeom>
          <a:solidFill>
            <a:srgbClr val="00002E"/>
          </a:solidFill>
          <a:ln w="22860">
            <a:solidFill>
              <a:srgbClr val="DD785E"/>
            </a:solidFill>
            <a:prstDash val="solid"/>
          </a:ln>
        </p:spPr>
      </p:sp>
      <p:sp>
        <p:nvSpPr>
          <p:cNvPr id="14" name="Text 11"/>
          <p:cNvSpPr/>
          <p:nvPr/>
        </p:nvSpPr>
        <p:spPr>
          <a:xfrm>
            <a:off x="9797296" y="5540454"/>
            <a:ext cx="183475" cy="305991"/>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3</a:t>
            </a:r>
            <a:endParaRPr lang="en-US" sz="2400" dirty="0"/>
          </a:p>
        </p:txBody>
      </p:sp>
      <p:sp>
        <p:nvSpPr>
          <p:cNvPr id="15" name="Text 12"/>
          <p:cNvSpPr/>
          <p:nvPr/>
        </p:nvSpPr>
        <p:spPr>
          <a:xfrm>
            <a:off x="10349508" y="5449729"/>
            <a:ext cx="2734747" cy="318611"/>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Real-Time Notifications</a:t>
            </a:r>
            <a:endParaRPr lang="en-US" sz="2000" dirty="0"/>
          </a:p>
        </p:txBody>
      </p:sp>
      <p:sp>
        <p:nvSpPr>
          <p:cNvPr id="16" name="Text 13"/>
          <p:cNvSpPr/>
          <p:nvPr/>
        </p:nvSpPr>
        <p:spPr>
          <a:xfrm>
            <a:off x="10349508" y="5898356"/>
            <a:ext cx="3522464" cy="1386840"/>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Real-time notifications can be implemented to alert managers about attendance anomalies, allowing for proactive intervention.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42167"/>
            <a:ext cx="1069740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pitchFamily="34" charset="0"/>
                <a:ea typeface="Nunito" pitchFamily="34" charset="-122"/>
                <a:cs typeface="Nunito" pitchFamily="34" charset="-120"/>
              </a:rPr>
              <a:t>Foundation: Python, OpenCV, and NumPy</a:t>
            </a:r>
            <a:endParaRPr lang="en-US" sz="4400" dirty="0"/>
          </a:p>
        </p:txBody>
      </p:sp>
      <p:sp>
        <p:nvSpPr>
          <p:cNvPr id="3" name="Text 1"/>
          <p:cNvSpPr/>
          <p:nvPr/>
        </p:nvSpPr>
        <p:spPr>
          <a:xfrm>
            <a:off x="837724" y="2324933"/>
            <a:ext cx="12954952"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foundation of this system lies in the powerful trio of Python, OpenCV, and NumPy. Python, known for its readability and versatility, provides the core programming language. OpenCV, an open-source computer vision library, enables real-time face detection and recognition. NumPy, the numerical computing library for Python, facilitates efficient manipulation and analysis of attendance data.</a:t>
            </a:r>
            <a:endParaRPr lang="en-US" sz="1850" dirty="0"/>
          </a:p>
        </p:txBody>
      </p:sp>
      <p:sp>
        <p:nvSpPr>
          <p:cNvPr id="4" name="Text 2"/>
          <p:cNvSpPr/>
          <p:nvPr/>
        </p:nvSpPr>
        <p:spPr>
          <a:xfrm>
            <a:off x="837724" y="436554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pitchFamily="34" charset="0"/>
                <a:ea typeface="Nunito" pitchFamily="34" charset="-122"/>
                <a:cs typeface="Nunito" pitchFamily="34" charset="-120"/>
              </a:rPr>
              <a:t>Python</a:t>
            </a:r>
            <a:endParaRPr lang="en-US" sz="2200" dirty="0"/>
          </a:p>
        </p:txBody>
      </p:sp>
      <p:sp>
        <p:nvSpPr>
          <p:cNvPr id="5" name="Text 3"/>
          <p:cNvSpPr/>
          <p:nvPr/>
        </p:nvSpPr>
        <p:spPr>
          <a:xfrm>
            <a:off x="837724" y="4956810"/>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Python's robust libraries, clear syntax, and vast community support make it ideal for developing complex applications like our face attendance system.</a:t>
            </a:r>
            <a:endParaRPr lang="en-US" sz="1850" dirty="0"/>
          </a:p>
        </p:txBody>
      </p:sp>
      <p:sp>
        <p:nvSpPr>
          <p:cNvPr id="6" name="Text 4"/>
          <p:cNvSpPr/>
          <p:nvPr/>
        </p:nvSpPr>
        <p:spPr>
          <a:xfrm>
            <a:off x="5357813" y="436554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pitchFamily="34" charset="0"/>
                <a:ea typeface="Nunito" pitchFamily="34" charset="-122"/>
                <a:cs typeface="Nunito" pitchFamily="34" charset="-120"/>
              </a:rPr>
              <a:t>OpenCV</a:t>
            </a:r>
            <a:endParaRPr lang="en-US" sz="2200" dirty="0"/>
          </a:p>
        </p:txBody>
      </p:sp>
      <p:sp>
        <p:nvSpPr>
          <p:cNvPr id="7" name="Text 5"/>
          <p:cNvSpPr/>
          <p:nvPr/>
        </p:nvSpPr>
        <p:spPr>
          <a:xfrm>
            <a:off x="5357813" y="4956810"/>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OpenCV's extensive functionalities for image and video processing are essential for face detection, recognition, and analysis within the system.</a:t>
            </a:r>
            <a:endParaRPr lang="en-US" sz="1850" dirty="0"/>
          </a:p>
        </p:txBody>
      </p:sp>
      <p:sp>
        <p:nvSpPr>
          <p:cNvPr id="8" name="Text 6"/>
          <p:cNvSpPr/>
          <p:nvPr/>
        </p:nvSpPr>
        <p:spPr>
          <a:xfrm>
            <a:off x="9877901" y="4365546"/>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pitchFamily="34" charset="0"/>
                <a:ea typeface="Nunito" pitchFamily="34" charset="-122"/>
                <a:cs typeface="Nunito" pitchFamily="34" charset="-120"/>
              </a:rPr>
              <a:t>NumPy</a:t>
            </a:r>
            <a:endParaRPr lang="en-US" sz="2200" dirty="0"/>
          </a:p>
        </p:txBody>
      </p:sp>
      <p:sp>
        <p:nvSpPr>
          <p:cNvPr id="9" name="Text 7"/>
          <p:cNvSpPr/>
          <p:nvPr/>
        </p:nvSpPr>
        <p:spPr>
          <a:xfrm>
            <a:off x="9877901" y="4956810"/>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NumPy's ability to perform high-level mathematical operations on arrays is crucial for efficient data handling and analysis in the attendance system.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6851" y="850702"/>
            <a:ext cx="7643098" cy="1261348"/>
          </a:xfrm>
          <a:prstGeom prst="rect">
            <a:avLst/>
          </a:prstGeom>
          <a:noFill/>
          <a:ln/>
        </p:spPr>
        <p:txBody>
          <a:bodyPr wrap="square" lIns="0" tIns="0" rIns="0" bIns="0" rtlCol="0" anchor="t"/>
          <a:lstStyle/>
          <a:p>
            <a:pPr indent="0" marL="0">
              <a:lnSpc>
                <a:spcPts val="4950"/>
              </a:lnSpc>
              <a:buNone/>
            </a:pPr>
            <a:r>
              <a:rPr lang="en-US" sz="3950" dirty="0">
                <a:solidFill>
                  <a:srgbClr val="FFFFFF"/>
                </a:solidFill>
                <a:latin typeface="Nunito" pitchFamily="34" charset="0"/>
                <a:ea typeface="Nunito" pitchFamily="34" charset="-122"/>
                <a:cs typeface="Nunito" pitchFamily="34" charset="-120"/>
              </a:rPr>
              <a:t>Recognizing Faces: The Key Component</a:t>
            </a:r>
            <a:endParaRPr lang="en-US" sz="3950" dirty="0"/>
          </a:p>
        </p:txBody>
      </p:sp>
      <p:sp>
        <p:nvSpPr>
          <p:cNvPr id="4" name="Text 1"/>
          <p:cNvSpPr/>
          <p:nvPr/>
        </p:nvSpPr>
        <p:spPr>
          <a:xfrm>
            <a:off x="6236851" y="2433638"/>
            <a:ext cx="7643098" cy="686038"/>
          </a:xfrm>
          <a:prstGeom prst="rect">
            <a:avLst/>
          </a:prstGeom>
          <a:noFill/>
          <a:ln/>
        </p:spPr>
        <p:txBody>
          <a:bodyPr wrap="square" lIns="0" tIns="0" rIns="0" bIns="0" rtlCol="0" anchor="t"/>
          <a:lstStyle/>
          <a:p>
            <a:pPr indent="0" marL="0">
              <a:lnSpc>
                <a:spcPts val="2700"/>
              </a:lnSpc>
              <a:buNone/>
            </a:pPr>
            <a:r>
              <a:rPr lang="en-US" sz="1650" dirty="0">
                <a:solidFill>
                  <a:srgbClr val="FFFFFF"/>
                </a:solidFill>
                <a:latin typeface="PT Sans" pitchFamily="34" charset="0"/>
                <a:ea typeface="PT Sans" pitchFamily="34" charset="-122"/>
                <a:cs typeface="PT Sans" pitchFamily="34" charset="-120"/>
              </a:rPr>
              <a:t>The system's core functionality lies in its ability to detect and recognize faces. This process involves two key steps: face detection and face recognition.</a:t>
            </a:r>
            <a:endParaRPr lang="en-US" sz="1650" dirty="0"/>
          </a:p>
        </p:txBody>
      </p:sp>
      <p:sp>
        <p:nvSpPr>
          <p:cNvPr id="5" name="Shape 2"/>
          <p:cNvSpPr/>
          <p:nvPr/>
        </p:nvSpPr>
        <p:spPr>
          <a:xfrm>
            <a:off x="6543199" y="3360896"/>
            <a:ext cx="30480" cy="4018002"/>
          </a:xfrm>
          <a:prstGeom prst="roundRect">
            <a:avLst>
              <a:gd name="adj" fmla="val 1055343"/>
            </a:avLst>
          </a:prstGeom>
          <a:solidFill>
            <a:srgbClr val="FFFFFF">
              <a:alpha val="24000"/>
            </a:srgbClr>
          </a:solidFill>
          <a:ln/>
        </p:spPr>
      </p:sp>
      <p:sp>
        <p:nvSpPr>
          <p:cNvPr id="6" name="Shape 3"/>
          <p:cNvSpPr/>
          <p:nvPr/>
        </p:nvSpPr>
        <p:spPr>
          <a:xfrm>
            <a:off x="6769179" y="3828098"/>
            <a:ext cx="750451" cy="30480"/>
          </a:xfrm>
          <a:prstGeom prst="roundRect">
            <a:avLst>
              <a:gd name="adj" fmla="val 1055343"/>
            </a:avLst>
          </a:prstGeom>
          <a:solidFill>
            <a:srgbClr val="F2B42D"/>
          </a:solidFill>
          <a:ln/>
        </p:spPr>
      </p:sp>
      <p:sp>
        <p:nvSpPr>
          <p:cNvPr id="7" name="Shape 4"/>
          <p:cNvSpPr/>
          <p:nvPr/>
        </p:nvSpPr>
        <p:spPr>
          <a:xfrm>
            <a:off x="6317218" y="3602117"/>
            <a:ext cx="482441" cy="482441"/>
          </a:xfrm>
          <a:prstGeom prst="roundRect">
            <a:avLst>
              <a:gd name="adj" fmla="val 66675"/>
            </a:avLst>
          </a:prstGeom>
          <a:solidFill>
            <a:srgbClr val="00002E"/>
          </a:solidFill>
          <a:ln w="22860">
            <a:solidFill>
              <a:srgbClr val="F2B42D"/>
            </a:solidFill>
            <a:prstDash val="solid"/>
          </a:ln>
        </p:spPr>
      </p:sp>
      <p:sp>
        <p:nvSpPr>
          <p:cNvPr id="8" name="Text 5"/>
          <p:cNvSpPr/>
          <p:nvPr/>
        </p:nvSpPr>
        <p:spPr>
          <a:xfrm>
            <a:off x="6467594" y="3691890"/>
            <a:ext cx="181689" cy="302776"/>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pitchFamily="34" charset="0"/>
                <a:ea typeface="Nunito" pitchFamily="34" charset="-122"/>
                <a:cs typeface="Nunito" pitchFamily="34" charset="-120"/>
              </a:rPr>
              <a:t>1</a:t>
            </a:r>
            <a:endParaRPr lang="en-US" sz="2350" dirty="0"/>
          </a:p>
        </p:txBody>
      </p:sp>
      <p:sp>
        <p:nvSpPr>
          <p:cNvPr id="9" name="Text 6"/>
          <p:cNvSpPr/>
          <p:nvPr/>
        </p:nvSpPr>
        <p:spPr>
          <a:xfrm>
            <a:off x="7737872" y="3575328"/>
            <a:ext cx="2522815" cy="31527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pitchFamily="34" charset="0"/>
                <a:ea typeface="Nunito" pitchFamily="34" charset="-122"/>
                <a:cs typeface="Nunito" pitchFamily="34" charset="-120"/>
              </a:rPr>
              <a:t>Face Detection</a:t>
            </a:r>
            <a:endParaRPr lang="en-US" sz="1950" dirty="0"/>
          </a:p>
        </p:txBody>
      </p:sp>
      <p:sp>
        <p:nvSpPr>
          <p:cNvPr id="10" name="Text 7"/>
          <p:cNvSpPr/>
          <p:nvPr/>
        </p:nvSpPr>
        <p:spPr>
          <a:xfrm>
            <a:off x="7737872" y="4019193"/>
            <a:ext cx="6142077" cy="1029057"/>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OpenCV's pre-trained models are used to identify potential faces within an image or video stream. The system searches for specific features like eyes, nose, and mouth to locate faces.</a:t>
            </a:r>
            <a:endParaRPr lang="en-US" sz="1650" dirty="0"/>
          </a:p>
        </p:txBody>
      </p:sp>
      <p:sp>
        <p:nvSpPr>
          <p:cNvPr id="11" name="Shape 8"/>
          <p:cNvSpPr/>
          <p:nvPr/>
        </p:nvSpPr>
        <p:spPr>
          <a:xfrm>
            <a:off x="6769179" y="5944314"/>
            <a:ext cx="750451" cy="30480"/>
          </a:xfrm>
          <a:prstGeom prst="roundRect">
            <a:avLst>
              <a:gd name="adj" fmla="val 1055343"/>
            </a:avLst>
          </a:prstGeom>
          <a:solidFill>
            <a:srgbClr val="D7425E"/>
          </a:solidFill>
          <a:ln/>
        </p:spPr>
      </p:sp>
      <p:sp>
        <p:nvSpPr>
          <p:cNvPr id="12" name="Shape 9"/>
          <p:cNvSpPr/>
          <p:nvPr/>
        </p:nvSpPr>
        <p:spPr>
          <a:xfrm>
            <a:off x="6317218" y="5718334"/>
            <a:ext cx="482441" cy="482441"/>
          </a:xfrm>
          <a:prstGeom prst="roundRect">
            <a:avLst>
              <a:gd name="adj" fmla="val 66675"/>
            </a:avLst>
          </a:prstGeom>
          <a:solidFill>
            <a:srgbClr val="00002E"/>
          </a:solidFill>
          <a:ln w="22860">
            <a:solidFill>
              <a:srgbClr val="D7425E"/>
            </a:solidFill>
            <a:prstDash val="solid"/>
          </a:ln>
        </p:spPr>
      </p:sp>
      <p:sp>
        <p:nvSpPr>
          <p:cNvPr id="13" name="Text 10"/>
          <p:cNvSpPr/>
          <p:nvPr/>
        </p:nvSpPr>
        <p:spPr>
          <a:xfrm>
            <a:off x="6467594" y="5808107"/>
            <a:ext cx="181689" cy="302776"/>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pitchFamily="34" charset="0"/>
                <a:ea typeface="Nunito" pitchFamily="34" charset="-122"/>
                <a:cs typeface="Nunito" pitchFamily="34" charset="-120"/>
              </a:rPr>
              <a:t>2</a:t>
            </a:r>
            <a:endParaRPr lang="en-US" sz="2350" dirty="0"/>
          </a:p>
        </p:txBody>
      </p:sp>
      <p:sp>
        <p:nvSpPr>
          <p:cNvPr id="14" name="Text 11"/>
          <p:cNvSpPr/>
          <p:nvPr/>
        </p:nvSpPr>
        <p:spPr>
          <a:xfrm>
            <a:off x="7737872" y="5691545"/>
            <a:ext cx="2522815" cy="31527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pitchFamily="34" charset="0"/>
                <a:ea typeface="Nunito" pitchFamily="34" charset="-122"/>
                <a:cs typeface="Nunito" pitchFamily="34" charset="-120"/>
              </a:rPr>
              <a:t>Face Recognition</a:t>
            </a:r>
            <a:endParaRPr lang="en-US" sz="1950" dirty="0"/>
          </a:p>
        </p:txBody>
      </p:sp>
      <p:sp>
        <p:nvSpPr>
          <p:cNvPr id="15" name="Text 12"/>
          <p:cNvSpPr/>
          <p:nvPr/>
        </p:nvSpPr>
        <p:spPr>
          <a:xfrm>
            <a:off x="7737872" y="6135410"/>
            <a:ext cx="6142077" cy="1029057"/>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Once a face is detected, the system extracts unique features from it, such as the distance between facial features. This data is compared to a database of known faces to identify the individual.</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9015" y="817245"/>
            <a:ext cx="7765971" cy="1158002"/>
          </a:xfrm>
          <a:prstGeom prst="rect">
            <a:avLst/>
          </a:prstGeom>
          <a:noFill/>
          <a:ln/>
        </p:spPr>
        <p:txBody>
          <a:bodyPr wrap="square" lIns="0" tIns="0" rIns="0" bIns="0" rtlCol="0" anchor="t"/>
          <a:lstStyle/>
          <a:p>
            <a:pPr indent="0" marL="0">
              <a:lnSpc>
                <a:spcPts val="4550"/>
              </a:lnSpc>
              <a:buNone/>
            </a:pPr>
            <a:r>
              <a:rPr lang="en-US" sz="3600" dirty="0">
                <a:solidFill>
                  <a:srgbClr val="FFFFFF"/>
                </a:solidFill>
                <a:latin typeface="Nunito" pitchFamily="34" charset="0"/>
                <a:ea typeface="Nunito" pitchFamily="34" charset="-122"/>
                <a:cs typeface="Nunito" pitchFamily="34" charset="-120"/>
              </a:rPr>
              <a:t>Capturing Attendance: Real-Time Efficiency</a:t>
            </a:r>
            <a:endParaRPr lang="en-US" sz="3600" dirty="0"/>
          </a:p>
        </p:txBody>
      </p:sp>
      <p:sp>
        <p:nvSpPr>
          <p:cNvPr id="4" name="Text 1"/>
          <p:cNvSpPr/>
          <p:nvPr/>
        </p:nvSpPr>
        <p:spPr>
          <a:xfrm>
            <a:off x="689015" y="2270522"/>
            <a:ext cx="7765971" cy="1575197"/>
          </a:xfrm>
          <a:prstGeom prst="rect">
            <a:avLst/>
          </a:prstGeom>
          <a:noFill/>
          <a:ln/>
        </p:spPr>
        <p:txBody>
          <a:bodyPr wrap="square" lIns="0" tIns="0" rIns="0" bIns="0" rtlCol="0" anchor="t"/>
          <a:lstStyle/>
          <a:p>
            <a:pPr indent="0" marL="0">
              <a:lnSpc>
                <a:spcPts val="2450"/>
              </a:lnSpc>
              <a:buNone/>
            </a:pPr>
            <a:r>
              <a:rPr lang="en-US" sz="1550" dirty="0">
                <a:solidFill>
                  <a:srgbClr val="FFFFFF"/>
                </a:solidFill>
                <a:latin typeface="PT Sans" pitchFamily="34" charset="0"/>
                <a:ea typeface="PT Sans" pitchFamily="34" charset="-122"/>
                <a:cs typeface="PT Sans" pitchFamily="34" charset="-120"/>
              </a:rPr>
              <a:t>The Face Attendance System seamlessly captures attendance data in real time. The system uses a webcam or dedicated camera to capture live video feed. This live feed is continuously analyzed for faces, and the system registers the time and date when a recognized face enters or leaves a designated area. This eliminates the need for manual attendance marking and ensures accurate and up-to-date records.</a:t>
            </a:r>
            <a:endParaRPr lang="en-US" sz="1550" dirty="0"/>
          </a:p>
        </p:txBody>
      </p:sp>
      <p:sp>
        <p:nvSpPr>
          <p:cNvPr id="5" name="Shape 2"/>
          <p:cNvSpPr/>
          <p:nvPr/>
        </p:nvSpPr>
        <p:spPr>
          <a:xfrm>
            <a:off x="689015" y="4288631"/>
            <a:ext cx="442913" cy="442913"/>
          </a:xfrm>
          <a:prstGeom prst="roundRect">
            <a:avLst>
              <a:gd name="adj" fmla="val 66677"/>
            </a:avLst>
          </a:prstGeom>
          <a:solidFill>
            <a:srgbClr val="00002E"/>
          </a:solidFill>
          <a:ln w="22860">
            <a:solidFill>
              <a:srgbClr val="F2B42D"/>
            </a:solidFill>
            <a:prstDash val="solid"/>
          </a:ln>
        </p:spPr>
      </p:sp>
      <p:sp>
        <p:nvSpPr>
          <p:cNvPr id="6" name="Text 3"/>
          <p:cNvSpPr/>
          <p:nvPr/>
        </p:nvSpPr>
        <p:spPr>
          <a:xfrm>
            <a:off x="827008" y="4371142"/>
            <a:ext cx="166807" cy="277892"/>
          </a:xfrm>
          <a:prstGeom prst="rect">
            <a:avLst/>
          </a:prstGeom>
          <a:noFill/>
          <a:ln/>
        </p:spPr>
        <p:txBody>
          <a:bodyPr wrap="none" lIns="0" tIns="0" rIns="0" bIns="0" rtlCol="0" anchor="t"/>
          <a:lstStyle/>
          <a:p>
            <a:pPr algn="ctr" indent="0" marL="0">
              <a:lnSpc>
                <a:spcPts val="2150"/>
              </a:lnSpc>
              <a:buNone/>
            </a:pPr>
            <a:r>
              <a:rPr lang="en-US" sz="2150" dirty="0">
                <a:solidFill>
                  <a:srgbClr val="FFFFFF"/>
                </a:solidFill>
                <a:latin typeface="Nunito" pitchFamily="34" charset="0"/>
                <a:ea typeface="Nunito" pitchFamily="34" charset="-122"/>
                <a:cs typeface="Nunito" pitchFamily="34" charset="-120"/>
              </a:rPr>
              <a:t>1</a:t>
            </a:r>
            <a:endParaRPr lang="en-US" sz="2150" dirty="0"/>
          </a:p>
        </p:txBody>
      </p:sp>
      <p:sp>
        <p:nvSpPr>
          <p:cNvPr id="7" name="Text 4"/>
          <p:cNvSpPr/>
          <p:nvPr/>
        </p:nvSpPr>
        <p:spPr>
          <a:xfrm>
            <a:off x="1328738" y="4288631"/>
            <a:ext cx="2316242" cy="289441"/>
          </a:xfrm>
          <a:prstGeom prst="rect">
            <a:avLst/>
          </a:prstGeom>
          <a:noFill/>
          <a:ln/>
        </p:spPr>
        <p:txBody>
          <a:bodyPr wrap="none" lIns="0" tIns="0" rIns="0" bIns="0" rtlCol="0" anchor="t"/>
          <a:lstStyle/>
          <a:p>
            <a:pPr indent="0" marL="0">
              <a:lnSpc>
                <a:spcPts val="2250"/>
              </a:lnSpc>
              <a:buNone/>
            </a:pPr>
            <a:r>
              <a:rPr lang="en-US" sz="1800" dirty="0">
                <a:solidFill>
                  <a:srgbClr val="FFFFFF"/>
                </a:solidFill>
                <a:latin typeface="Nunito" pitchFamily="34" charset="0"/>
                <a:ea typeface="Nunito" pitchFamily="34" charset="-122"/>
                <a:cs typeface="Nunito" pitchFamily="34" charset="-120"/>
              </a:rPr>
              <a:t>Live Feed Analysis</a:t>
            </a:r>
            <a:endParaRPr lang="en-US" sz="1800" dirty="0"/>
          </a:p>
        </p:txBody>
      </p:sp>
      <p:sp>
        <p:nvSpPr>
          <p:cNvPr id="8" name="Text 5"/>
          <p:cNvSpPr/>
          <p:nvPr/>
        </p:nvSpPr>
        <p:spPr>
          <a:xfrm>
            <a:off x="1328738" y="4696182"/>
            <a:ext cx="3144917" cy="1260158"/>
          </a:xfrm>
          <a:prstGeom prst="rect">
            <a:avLst/>
          </a:prstGeom>
          <a:noFill/>
          <a:ln/>
        </p:spPr>
        <p:txBody>
          <a:bodyPr wrap="square" lIns="0" tIns="0" rIns="0" bIns="0" rtlCol="0" anchor="t"/>
          <a:lstStyle/>
          <a:p>
            <a:pPr indent="0" marL="0">
              <a:lnSpc>
                <a:spcPts val="2450"/>
              </a:lnSpc>
              <a:buNone/>
            </a:pPr>
            <a:r>
              <a:rPr lang="en-US" sz="1550" dirty="0">
                <a:solidFill>
                  <a:srgbClr val="FFFFFF"/>
                </a:solidFill>
                <a:latin typeface="PT Sans" pitchFamily="34" charset="0"/>
                <a:ea typeface="PT Sans" pitchFamily="34" charset="-122"/>
                <a:cs typeface="PT Sans" pitchFamily="34" charset="-120"/>
              </a:rPr>
              <a:t>The system continuously analyzes the live video feed to detect and recognize faces, ensuring real-time attendance tracking.</a:t>
            </a:r>
            <a:endParaRPr lang="en-US" sz="1550" dirty="0"/>
          </a:p>
        </p:txBody>
      </p:sp>
      <p:sp>
        <p:nvSpPr>
          <p:cNvPr id="9" name="Shape 6"/>
          <p:cNvSpPr/>
          <p:nvPr/>
        </p:nvSpPr>
        <p:spPr>
          <a:xfrm>
            <a:off x="4670465" y="4288631"/>
            <a:ext cx="442913" cy="442913"/>
          </a:xfrm>
          <a:prstGeom prst="roundRect">
            <a:avLst>
              <a:gd name="adj" fmla="val 66677"/>
            </a:avLst>
          </a:prstGeom>
          <a:solidFill>
            <a:srgbClr val="00002E"/>
          </a:solidFill>
          <a:ln w="22860">
            <a:solidFill>
              <a:srgbClr val="D7425E"/>
            </a:solidFill>
            <a:prstDash val="solid"/>
          </a:ln>
        </p:spPr>
      </p:sp>
      <p:sp>
        <p:nvSpPr>
          <p:cNvPr id="10" name="Text 7"/>
          <p:cNvSpPr/>
          <p:nvPr/>
        </p:nvSpPr>
        <p:spPr>
          <a:xfrm>
            <a:off x="4808458" y="4371142"/>
            <a:ext cx="166807" cy="277892"/>
          </a:xfrm>
          <a:prstGeom prst="rect">
            <a:avLst/>
          </a:prstGeom>
          <a:noFill/>
          <a:ln/>
        </p:spPr>
        <p:txBody>
          <a:bodyPr wrap="none" lIns="0" tIns="0" rIns="0" bIns="0" rtlCol="0" anchor="t"/>
          <a:lstStyle/>
          <a:p>
            <a:pPr algn="ctr" indent="0" marL="0">
              <a:lnSpc>
                <a:spcPts val="2150"/>
              </a:lnSpc>
              <a:buNone/>
            </a:pPr>
            <a:r>
              <a:rPr lang="en-US" sz="2150" dirty="0">
                <a:solidFill>
                  <a:srgbClr val="FFFFFF"/>
                </a:solidFill>
                <a:latin typeface="Nunito" pitchFamily="34" charset="0"/>
                <a:ea typeface="Nunito" pitchFamily="34" charset="-122"/>
                <a:cs typeface="Nunito" pitchFamily="34" charset="-120"/>
              </a:rPr>
              <a:t>2</a:t>
            </a:r>
            <a:endParaRPr lang="en-US" sz="2150" dirty="0"/>
          </a:p>
        </p:txBody>
      </p:sp>
      <p:sp>
        <p:nvSpPr>
          <p:cNvPr id="11" name="Text 8"/>
          <p:cNvSpPr/>
          <p:nvPr/>
        </p:nvSpPr>
        <p:spPr>
          <a:xfrm>
            <a:off x="5310187" y="4288631"/>
            <a:ext cx="2761774" cy="289441"/>
          </a:xfrm>
          <a:prstGeom prst="rect">
            <a:avLst/>
          </a:prstGeom>
          <a:noFill/>
          <a:ln/>
        </p:spPr>
        <p:txBody>
          <a:bodyPr wrap="none" lIns="0" tIns="0" rIns="0" bIns="0" rtlCol="0" anchor="t"/>
          <a:lstStyle/>
          <a:p>
            <a:pPr indent="0" marL="0">
              <a:lnSpc>
                <a:spcPts val="2250"/>
              </a:lnSpc>
              <a:buNone/>
            </a:pPr>
            <a:r>
              <a:rPr lang="en-US" sz="1800" dirty="0">
                <a:solidFill>
                  <a:srgbClr val="FFFFFF"/>
                </a:solidFill>
                <a:latin typeface="Nunito" pitchFamily="34" charset="0"/>
                <a:ea typeface="Nunito" pitchFamily="34" charset="-122"/>
                <a:cs typeface="Nunito" pitchFamily="34" charset="-120"/>
              </a:rPr>
              <a:t>Automatic Time Stamping</a:t>
            </a:r>
            <a:endParaRPr lang="en-US" sz="1800" dirty="0"/>
          </a:p>
        </p:txBody>
      </p:sp>
      <p:sp>
        <p:nvSpPr>
          <p:cNvPr id="12" name="Text 9"/>
          <p:cNvSpPr/>
          <p:nvPr/>
        </p:nvSpPr>
        <p:spPr>
          <a:xfrm>
            <a:off x="5310187" y="4696182"/>
            <a:ext cx="3144917" cy="1260158"/>
          </a:xfrm>
          <a:prstGeom prst="rect">
            <a:avLst/>
          </a:prstGeom>
          <a:noFill/>
          <a:ln/>
        </p:spPr>
        <p:txBody>
          <a:bodyPr wrap="square" lIns="0" tIns="0" rIns="0" bIns="0" rtlCol="0" anchor="t"/>
          <a:lstStyle/>
          <a:p>
            <a:pPr indent="0" marL="0">
              <a:lnSpc>
                <a:spcPts val="2450"/>
              </a:lnSpc>
              <a:buNone/>
            </a:pPr>
            <a:r>
              <a:rPr lang="en-US" sz="1550" dirty="0">
                <a:solidFill>
                  <a:srgbClr val="FFFFFF"/>
                </a:solidFill>
                <a:latin typeface="PT Sans" pitchFamily="34" charset="0"/>
                <a:ea typeface="PT Sans" pitchFamily="34" charset="-122"/>
                <a:cs typeface="PT Sans" pitchFamily="34" charset="-120"/>
              </a:rPr>
              <a:t>When a recognized face is detected, the system automatically timestamps the entry or exit, eliminating manual data entry.</a:t>
            </a:r>
            <a:endParaRPr lang="en-US" sz="1550" dirty="0"/>
          </a:p>
        </p:txBody>
      </p:sp>
      <p:sp>
        <p:nvSpPr>
          <p:cNvPr id="13" name="Shape 10"/>
          <p:cNvSpPr/>
          <p:nvPr/>
        </p:nvSpPr>
        <p:spPr>
          <a:xfrm>
            <a:off x="689015" y="6374606"/>
            <a:ext cx="442913" cy="442913"/>
          </a:xfrm>
          <a:prstGeom prst="roundRect">
            <a:avLst>
              <a:gd name="adj" fmla="val 66677"/>
            </a:avLst>
          </a:prstGeom>
          <a:solidFill>
            <a:srgbClr val="00002E"/>
          </a:solidFill>
          <a:ln w="22860">
            <a:solidFill>
              <a:srgbClr val="DD785E"/>
            </a:solidFill>
            <a:prstDash val="solid"/>
          </a:ln>
        </p:spPr>
      </p:sp>
      <p:sp>
        <p:nvSpPr>
          <p:cNvPr id="14" name="Text 11"/>
          <p:cNvSpPr/>
          <p:nvPr/>
        </p:nvSpPr>
        <p:spPr>
          <a:xfrm>
            <a:off x="827008" y="6457117"/>
            <a:ext cx="166807" cy="277892"/>
          </a:xfrm>
          <a:prstGeom prst="rect">
            <a:avLst/>
          </a:prstGeom>
          <a:noFill/>
          <a:ln/>
        </p:spPr>
        <p:txBody>
          <a:bodyPr wrap="none" lIns="0" tIns="0" rIns="0" bIns="0" rtlCol="0" anchor="t"/>
          <a:lstStyle/>
          <a:p>
            <a:pPr algn="ctr" indent="0" marL="0">
              <a:lnSpc>
                <a:spcPts val="2150"/>
              </a:lnSpc>
              <a:buNone/>
            </a:pPr>
            <a:r>
              <a:rPr lang="en-US" sz="2150" dirty="0">
                <a:solidFill>
                  <a:srgbClr val="FFFFFF"/>
                </a:solidFill>
                <a:latin typeface="Nunito" pitchFamily="34" charset="0"/>
                <a:ea typeface="Nunito" pitchFamily="34" charset="-122"/>
                <a:cs typeface="Nunito" pitchFamily="34" charset="-120"/>
              </a:rPr>
              <a:t>3</a:t>
            </a:r>
            <a:endParaRPr lang="en-US" sz="2150" dirty="0"/>
          </a:p>
        </p:txBody>
      </p:sp>
      <p:sp>
        <p:nvSpPr>
          <p:cNvPr id="15" name="Text 12"/>
          <p:cNvSpPr/>
          <p:nvPr/>
        </p:nvSpPr>
        <p:spPr>
          <a:xfrm>
            <a:off x="1328738" y="6374606"/>
            <a:ext cx="2316242" cy="289441"/>
          </a:xfrm>
          <a:prstGeom prst="rect">
            <a:avLst/>
          </a:prstGeom>
          <a:noFill/>
          <a:ln/>
        </p:spPr>
        <p:txBody>
          <a:bodyPr wrap="none" lIns="0" tIns="0" rIns="0" bIns="0" rtlCol="0" anchor="t"/>
          <a:lstStyle/>
          <a:p>
            <a:pPr indent="0" marL="0">
              <a:lnSpc>
                <a:spcPts val="2250"/>
              </a:lnSpc>
              <a:buNone/>
            </a:pPr>
            <a:r>
              <a:rPr lang="en-US" sz="1800" dirty="0">
                <a:solidFill>
                  <a:srgbClr val="FFFFFF"/>
                </a:solidFill>
                <a:latin typeface="Nunito" pitchFamily="34" charset="0"/>
                <a:ea typeface="Nunito" pitchFamily="34" charset="-122"/>
                <a:cs typeface="Nunito" pitchFamily="34" charset="-120"/>
              </a:rPr>
              <a:t>Designated Areas</a:t>
            </a:r>
            <a:endParaRPr lang="en-US" sz="1800" dirty="0"/>
          </a:p>
        </p:txBody>
      </p:sp>
      <p:sp>
        <p:nvSpPr>
          <p:cNvPr id="16" name="Text 13"/>
          <p:cNvSpPr/>
          <p:nvPr/>
        </p:nvSpPr>
        <p:spPr>
          <a:xfrm>
            <a:off x="1328738" y="6782157"/>
            <a:ext cx="7126248" cy="630079"/>
          </a:xfrm>
          <a:prstGeom prst="rect">
            <a:avLst/>
          </a:prstGeom>
          <a:noFill/>
          <a:ln/>
        </p:spPr>
        <p:txBody>
          <a:bodyPr wrap="square" lIns="0" tIns="0" rIns="0" bIns="0" rtlCol="0" anchor="t"/>
          <a:lstStyle/>
          <a:p>
            <a:pPr indent="0" marL="0">
              <a:lnSpc>
                <a:spcPts val="2450"/>
              </a:lnSpc>
              <a:buNone/>
            </a:pPr>
            <a:r>
              <a:rPr lang="en-US" sz="1550" dirty="0">
                <a:solidFill>
                  <a:srgbClr val="FFFFFF"/>
                </a:solidFill>
                <a:latin typeface="PT Sans" pitchFamily="34" charset="0"/>
                <a:ea typeface="PT Sans" pitchFamily="34" charset="-122"/>
                <a:cs typeface="PT Sans" pitchFamily="34" charset="-120"/>
              </a:rPr>
              <a:t>The system can be configured to track attendance within specific areas, allowing for targeted attendance monitoring within different workspaces or departments.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2032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pitchFamily="34" charset="0"/>
                <a:ea typeface="Nunito" pitchFamily="34" charset="-122"/>
                <a:cs typeface="Nunito" pitchFamily="34" charset="-120"/>
              </a:rPr>
              <a:t>Data Storage: Secure and Organized</a:t>
            </a:r>
            <a:endParaRPr lang="en-US" sz="4400" dirty="0"/>
          </a:p>
        </p:txBody>
      </p:sp>
      <p:sp>
        <p:nvSpPr>
          <p:cNvPr id="4" name="Text 1"/>
          <p:cNvSpPr/>
          <p:nvPr/>
        </p:nvSpPr>
        <p:spPr>
          <a:xfrm>
            <a:off x="837724" y="2487335"/>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Ensuring the secure and organized storage of attendance data is paramount. The Face Attendance System stores attendance records in Comma Separated Value (CSV) files, a widely used and easily accessible format.</a:t>
            </a:r>
            <a:endParaRPr lang="en-US" sz="1850" dirty="0"/>
          </a:p>
        </p:txBody>
      </p:sp>
      <p:sp>
        <p:nvSpPr>
          <p:cNvPr id="5" name="Shape 2"/>
          <p:cNvSpPr/>
          <p:nvPr/>
        </p:nvSpPr>
        <p:spPr>
          <a:xfrm>
            <a:off x="837724" y="4288631"/>
            <a:ext cx="7468553" cy="3220641"/>
          </a:xfrm>
          <a:prstGeom prst="roundRect">
            <a:avLst>
              <a:gd name="adj" fmla="val 11149"/>
            </a:avLst>
          </a:prstGeom>
          <a:noFill/>
          <a:ln w="7620">
            <a:solidFill>
              <a:srgbClr val="FFFFFF">
                <a:alpha val="24000"/>
              </a:srgbClr>
            </a:solidFill>
            <a:prstDash val="solid"/>
          </a:ln>
        </p:spPr>
      </p:sp>
      <p:sp>
        <p:nvSpPr>
          <p:cNvPr id="6" name="Shape 3"/>
          <p:cNvSpPr/>
          <p:nvPr/>
        </p:nvSpPr>
        <p:spPr>
          <a:xfrm>
            <a:off x="845344" y="4296251"/>
            <a:ext cx="7453312" cy="1068467"/>
          </a:xfrm>
          <a:prstGeom prst="rect">
            <a:avLst/>
          </a:prstGeom>
          <a:solidFill>
            <a:srgbClr val="FFFFFF">
              <a:alpha val="4000"/>
            </a:srgbClr>
          </a:solidFill>
          <a:ln/>
        </p:spPr>
      </p:sp>
      <p:sp>
        <p:nvSpPr>
          <p:cNvPr id="7" name="Text 4"/>
          <p:cNvSpPr/>
          <p:nvPr/>
        </p:nvSpPr>
        <p:spPr>
          <a:xfrm>
            <a:off x="1084659" y="4447461"/>
            <a:ext cx="1008221"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Employee ID</a:t>
            </a:r>
            <a:endParaRPr lang="en-US" sz="1850" dirty="0"/>
          </a:p>
        </p:txBody>
      </p:sp>
      <p:sp>
        <p:nvSpPr>
          <p:cNvPr id="8" name="Text 5"/>
          <p:cNvSpPr/>
          <p:nvPr/>
        </p:nvSpPr>
        <p:spPr>
          <a:xfrm>
            <a:off x="2579132" y="4447461"/>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Name</a:t>
            </a:r>
            <a:endParaRPr lang="en-US" sz="1850" dirty="0"/>
          </a:p>
        </p:txBody>
      </p:sp>
      <p:sp>
        <p:nvSpPr>
          <p:cNvPr id="9" name="Text 6"/>
          <p:cNvSpPr/>
          <p:nvPr/>
        </p:nvSpPr>
        <p:spPr>
          <a:xfrm>
            <a:off x="4069794" y="4447461"/>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Date</a:t>
            </a:r>
            <a:endParaRPr lang="en-US" sz="1850" dirty="0"/>
          </a:p>
        </p:txBody>
      </p:sp>
      <p:sp>
        <p:nvSpPr>
          <p:cNvPr id="10" name="Text 7"/>
          <p:cNvSpPr/>
          <p:nvPr/>
        </p:nvSpPr>
        <p:spPr>
          <a:xfrm>
            <a:off x="5560457" y="4447461"/>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Time In</a:t>
            </a:r>
            <a:endParaRPr lang="en-US" sz="1850" dirty="0"/>
          </a:p>
        </p:txBody>
      </p:sp>
      <p:sp>
        <p:nvSpPr>
          <p:cNvPr id="11" name="Text 8"/>
          <p:cNvSpPr/>
          <p:nvPr/>
        </p:nvSpPr>
        <p:spPr>
          <a:xfrm>
            <a:off x="7051119" y="4447461"/>
            <a:ext cx="100822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Time Out</a:t>
            </a:r>
            <a:endParaRPr lang="en-US" sz="1850" dirty="0"/>
          </a:p>
        </p:txBody>
      </p:sp>
      <p:sp>
        <p:nvSpPr>
          <p:cNvPr id="12" name="Shape 9"/>
          <p:cNvSpPr/>
          <p:nvPr/>
        </p:nvSpPr>
        <p:spPr>
          <a:xfrm>
            <a:off x="845344" y="5364718"/>
            <a:ext cx="7453312" cy="1068467"/>
          </a:xfrm>
          <a:prstGeom prst="rect">
            <a:avLst/>
          </a:prstGeom>
          <a:solidFill>
            <a:srgbClr val="000000">
              <a:alpha val="4000"/>
            </a:srgbClr>
          </a:solidFill>
          <a:ln/>
        </p:spPr>
      </p:sp>
      <p:sp>
        <p:nvSpPr>
          <p:cNvPr id="13" name="Text 10"/>
          <p:cNvSpPr/>
          <p:nvPr/>
        </p:nvSpPr>
        <p:spPr>
          <a:xfrm>
            <a:off x="1084659" y="5515928"/>
            <a:ext cx="100822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12345</a:t>
            </a:r>
            <a:endParaRPr lang="en-US" sz="1850" dirty="0"/>
          </a:p>
        </p:txBody>
      </p:sp>
      <p:sp>
        <p:nvSpPr>
          <p:cNvPr id="14" name="Text 11"/>
          <p:cNvSpPr/>
          <p:nvPr/>
        </p:nvSpPr>
        <p:spPr>
          <a:xfrm>
            <a:off x="2579132" y="5515928"/>
            <a:ext cx="1004411"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John Smith</a:t>
            </a:r>
            <a:endParaRPr lang="en-US" sz="1850" dirty="0"/>
          </a:p>
        </p:txBody>
      </p:sp>
      <p:sp>
        <p:nvSpPr>
          <p:cNvPr id="15" name="Text 12"/>
          <p:cNvSpPr/>
          <p:nvPr/>
        </p:nvSpPr>
        <p:spPr>
          <a:xfrm>
            <a:off x="4069794" y="5515928"/>
            <a:ext cx="1004411"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2023-10-26</a:t>
            </a:r>
            <a:endParaRPr lang="en-US" sz="1850" dirty="0"/>
          </a:p>
        </p:txBody>
      </p:sp>
      <p:sp>
        <p:nvSpPr>
          <p:cNvPr id="16" name="Text 13"/>
          <p:cNvSpPr/>
          <p:nvPr/>
        </p:nvSpPr>
        <p:spPr>
          <a:xfrm>
            <a:off x="5560457" y="5515928"/>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09:00 AM</a:t>
            </a:r>
            <a:endParaRPr lang="en-US" sz="1850" dirty="0"/>
          </a:p>
        </p:txBody>
      </p:sp>
      <p:sp>
        <p:nvSpPr>
          <p:cNvPr id="17" name="Text 14"/>
          <p:cNvSpPr/>
          <p:nvPr/>
        </p:nvSpPr>
        <p:spPr>
          <a:xfrm>
            <a:off x="7051119" y="5515928"/>
            <a:ext cx="100822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05:00 PM</a:t>
            </a:r>
            <a:endParaRPr lang="en-US" sz="1850" dirty="0"/>
          </a:p>
        </p:txBody>
      </p:sp>
      <p:sp>
        <p:nvSpPr>
          <p:cNvPr id="18" name="Shape 15"/>
          <p:cNvSpPr/>
          <p:nvPr/>
        </p:nvSpPr>
        <p:spPr>
          <a:xfrm>
            <a:off x="845344" y="6433185"/>
            <a:ext cx="7453312" cy="1068467"/>
          </a:xfrm>
          <a:prstGeom prst="rect">
            <a:avLst/>
          </a:prstGeom>
          <a:solidFill>
            <a:srgbClr val="FFFFFF">
              <a:alpha val="4000"/>
            </a:srgbClr>
          </a:solidFill>
          <a:ln/>
        </p:spPr>
      </p:sp>
      <p:sp>
        <p:nvSpPr>
          <p:cNvPr id="19" name="Text 16"/>
          <p:cNvSpPr/>
          <p:nvPr/>
        </p:nvSpPr>
        <p:spPr>
          <a:xfrm>
            <a:off x="1084659" y="6584394"/>
            <a:ext cx="100822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67890</a:t>
            </a:r>
            <a:endParaRPr lang="en-US" sz="1850" dirty="0"/>
          </a:p>
        </p:txBody>
      </p:sp>
      <p:sp>
        <p:nvSpPr>
          <p:cNvPr id="20" name="Text 17"/>
          <p:cNvSpPr/>
          <p:nvPr/>
        </p:nvSpPr>
        <p:spPr>
          <a:xfrm>
            <a:off x="2579132" y="6584394"/>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Jane Doe</a:t>
            </a:r>
            <a:endParaRPr lang="en-US" sz="1850" dirty="0"/>
          </a:p>
        </p:txBody>
      </p:sp>
      <p:sp>
        <p:nvSpPr>
          <p:cNvPr id="21" name="Text 18"/>
          <p:cNvSpPr/>
          <p:nvPr/>
        </p:nvSpPr>
        <p:spPr>
          <a:xfrm>
            <a:off x="4069794" y="6584394"/>
            <a:ext cx="1004411"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2023-10-26</a:t>
            </a:r>
            <a:endParaRPr lang="en-US" sz="1850" dirty="0"/>
          </a:p>
        </p:txBody>
      </p:sp>
      <p:sp>
        <p:nvSpPr>
          <p:cNvPr id="22" name="Text 19"/>
          <p:cNvSpPr/>
          <p:nvPr/>
        </p:nvSpPr>
        <p:spPr>
          <a:xfrm>
            <a:off x="5560457" y="6584394"/>
            <a:ext cx="100441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09:15 AM</a:t>
            </a:r>
            <a:endParaRPr lang="en-US" sz="1850" dirty="0"/>
          </a:p>
        </p:txBody>
      </p:sp>
      <p:sp>
        <p:nvSpPr>
          <p:cNvPr id="23" name="Text 20"/>
          <p:cNvSpPr/>
          <p:nvPr/>
        </p:nvSpPr>
        <p:spPr>
          <a:xfrm>
            <a:off x="7051119" y="6584394"/>
            <a:ext cx="1008221"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05:30 PM</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2431" y="635318"/>
            <a:ext cx="7891939" cy="1052036"/>
          </a:xfrm>
          <a:prstGeom prst="rect">
            <a:avLst/>
          </a:prstGeom>
          <a:noFill/>
          <a:ln/>
        </p:spPr>
        <p:txBody>
          <a:bodyPr wrap="square" lIns="0" tIns="0" rIns="0" bIns="0" rtlCol="0" anchor="t"/>
          <a:lstStyle/>
          <a:p>
            <a:pPr indent="0" marL="0">
              <a:lnSpc>
                <a:spcPts val="4100"/>
              </a:lnSpc>
              <a:buNone/>
            </a:pPr>
            <a:r>
              <a:rPr lang="en-US" sz="3300" dirty="0">
                <a:solidFill>
                  <a:srgbClr val="FFFFFF"/>
                </a:solidFill>
                <a:latin typeface="Nunito" pitchFamily="34" charset="0"/>
                <a:ea typeface="Nunito" pitchFamily="34" charset="-122"/>
                <a:cs typeface="Nunito" pitchFamily="34" charset="-120"/>
              </a:rPr>
              <a:t>Visualizing Attendance Data: Gaining Insights</a:t>
            </a:r>
            <a:endParaRPr lang="en-US" sz="3300" dirty="0"/>
          </a:p>
        </p:txBody>
      </p:sp>
      <p:sp>
        <p:nvSpPr>
          <p:cNvPr id="4" name="Text 1"/>
          <p:cNvSpPr/>
          <p:nvPr/>
        </p:nvSpPr>
        <p:spPr>
          <a:xfrm>
            <a:off x="6112431" y="1955602"/>
            <a:ext cx="7891939" cy="1144429"/>
          </a:xfrm>
          <a:prstGeom prst="rect">
            <a:avLst/>
          </a:prstGeom>
          <a:noFill/>
          <a:ln/>
        </p:spPr>
        <p:txBody>
          <a:bodyPr wrap="square" lIns="0" tIns="0" rIns="0" bIns="0" rtlCol="0" anchor="t"/>
          <a:lstStyle/>
          <a:p>
            <a:pPr indent="0" marL="0">
              <a:lnSpc>
                <a:spcPts val="2250"/>
              </a:lnSpc>
              <a:buNone/>
            </a:pPr>
            <a:r>
              <a:rPr lang="en-US" sz="1400" dirty="0">
                <a:solidFill>
                  <a:srgbClr val="FFFFFF"/>
                </a:solidFill>
                <a:latin typeface="PT Sans" pitchFamily="34" charset="0"/>
                <a:ea typeface="PT Sans" pitchFamily="34" charset="-122"/>
                <a:cs typeface="PT Sans" pitchFamily="34" charset="-120"/>
              </a:rPr>
              <a:t>The Face Attendance System goes beyond simply capturing and storing attendance data; it enables insightful data visualization. The system can generate various charts and graphs from the stored CSV data to gain valuable insights into attendance patterns and trends. This information can be used to identify potential issues, optimize workforce planning, and improve overall efficiency.</a:t>
            </a:r>
            <a:endParaRPr lang="en-US" sz="1400" dirty="0"/>
          </a:p>
        </p:txBody>
      </p:sp>
      <p:pic>
        <p:nvPicPr>
          <p:cNvPr id="5" name="Image 1" descr="preencoded.png">    </p:cNvPr>
          <p:cNvPicPr>
            <a:picLocks noChangeAspect="1"/>
          </p:cNvPicPr>
          <p:nvPr/>
        </p:nvPicPr>
        <p:blipFill>
          <a:blip r:embed="rId2"/>
          <a:stretch>
            <a:fillRect/>
          </a:stretch>
        </p:blipFill>
        <p:spPr>
          <a:xfrm>
            <a:off x="6112431" y="3301246"/>
            <a:ext cx="894398" cy="1431012"/>
          </a:xfrm>
          <a:prstGeom prst="rect">
            <a:avLst/>
          </a:prstGeom>
        </p:spPr>
      </p:pic>
      <p:sp>
        <p:nvSpPr>
          <p:cNvPr id="6" name="Text 2"/>
          <p:cNvSpPr/>
          <p:nvPr/>
        </p:nvSpPr>
        <p:spPr>
          <a:xfrm>
            <a:off x="7275076" y="3480078"/>
            <a:ext cx="2104430" cy="263128"/>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pitchFamily="34" charset="0"/>
                <a:ea typeface="Nunito" pitchFamily="34" charset="-122"/>
                <a:cs typeface="Nunito" pitchFamily="34" charset="-120"/>
              </a:rPr>
              <a:t>Bar Charts</a:t>
            </a:r>
            <a:endParaRPr lang="en-US" sz="1650" dirty="0"/>
          </a:p>
        </p:txBody>
      </p:sp>
      <p:sp>
        <p:nvSpPr>
          <p:cNvPr id="7" name="Text 3"/>
          <p:cNvSpPr/>
          <p:nvPr/>
        </p:nvSpPr>
        <p:spPr>
          <a:xfrm>
            <a:off x="7275076" y="3850481"/>
            <a:ext cx="6729293" cy="572214"/>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Visualize daily or weekly attendance patterns by comparing the number of employees present on different days.</a:t>
            </a:r>
            <a:endParaRPr lang="en-US" sz="1400" dirty="0"/>
          </a:p>
        </p:txBody>
      </p:sp>
      <p:pic>
        <p:nvPicPr>
          <p:cNvPr id="8" name="Image 2" descr="preencoded.png">    </p:cNvPr>
          <p:cNvPicPr>
            <a:picLocks noChangeAspect="1"/>
          </p:cNvPicPr>
          <p:nvPr/>
        </p:nvPicPr>
        <p:blipFill>
          <a:blip r:embed="rId3"/>
          <a:stretch>
            <a:fillRect/>
          </a:stretch>
        </p:blipFill>
        <p:spPr>
          <a:xfrm>
            <a:off x="6112431" y="4732258"/>
            <a:ext cx="894398" cy="1431012"/>
          </a:xfrm>
          <a:prstGeom prst="rect">
            <a:avLst/>
          </a:prstGeom>
        </p:spPr>
      </p:pic>
      <p:sp>
        <p:nvSpPr>
          <p:cNvPr id="9" name="Text 4"/>
          <p:cNvSpPr/>
          <p:nvPr/>
        </p:nvSpPr>
        <p:spPr>
          <a:xfrm>
            <a:off x="7275076" y="4911090"/>
            <a:ext cx="2104430" cy="263128"/>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pitchFamily="34" charset="0"/>
                <a:ea typeface="Nunito" pitchFamily="34" charset="-122"/>
                <a:cs typeface="Nunito" pitchFamily="34" charset="-120"/>
              </a:rPr>
              <a:t>Line Graphs</a:t>
            </a:r>
            <a:endParaRPr lang="en-US" sz="1650" dirty="0"/>
          </a:p>
        </p:txBody>
      </p:sp>
      <p:sp>
        <p:nvSpPr>
          <p:cNvPr id="10" name="Text 5"/>
          <p:cNvSpPr/>
          <p:nvPr/>
        </p:nvSpPr>
        <p:spPr>
          <a:xfrm>
            <a:off x="7275076" y="5281493"/>
            <a:ext cx="6729293" cy="572214"/>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Show attendance trends over time, identifying any fluctuations or patterns in attendance.</a:t>
            </a:r>
            <a:endParaRPr lang="en-US" sz="1400" dirty="0"/>
          </a:p>
        </p:txBody>
      </p:sp>
      <p:pic>
        <p:nvPicPr>
          <p:cNvPr id="11" name="Image 3" descr="preencoded.png">    </p:cNvPr>
          <p:cNvPicPr>
            <a:picLocks noChangeAspect="1"/>
          </p:cNvPicPr>
          <p:nvPr/>
        </p:nvPicPr>
        <p:blipFill>
          <a:blip r:embed="rId4"/>
          <a:stretch>
            <a:fillRect/>
          </a:stretch>
        </p:blipFill>
        <p:spPr>
          <a:xfrm>
            <a:off x="6112431" y="6163270"/>
            <a:ext cx="894398" cy="1431012"/>
          </a:xfrm>
          <a:prstGeom prst="rect">
            <a:avLst/>
          </a:prstGeom>
        </p:spPr>
      </p:pic>
      <p:sp>
        <p:nvSpPr>
          <p:cNvPr id="12" name="Text 6"/>
          <p:cNvSpPr/>
          <p:nvPr/>
        </p:nvSpPr>
        <p:spPr>
          <a:xfrm>
            <a:off x="7275076" y="6342102"/>
            <a:ext cx="2104430" cy="263128"/>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pitchFamily="34" charset="0"/>
                <a:ea typeface="Nunito" pitchFamily="34" charset="-122"/>
                <a:cs typeface="Nunito" pitchFamily="34" charset="-120"/>
              </a:rPr>
              <a:t>Pie Charts</a:t>
            </a:r>
            <a:endParaRPr lang="en-US" sz="1650" dirty="0"/>
          </a:p>
        </p:txBody>
      </p:sp>
      <p:sp>
        <p:nvSpPr>
          <p:cNvPr id="13" name="Text 7"/>
          <p:cNvSpPr/>
          <p:nvPr/>
        </p:nvSpPr>
        <p:spPr>
          <a:xfrm>
            <a:off x="7275076" y="6712506"/>
            <a:ext cx="6729293" cy="572214"/>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Represent the breakdown of attendance by different departments or teams within the organization.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2312" y="1195864"/>
            <a:ext cx="7690842" cy="525899"/>
          </a:xfrm>
          <a:prstGeom prst="rect">
            <a:avLst/>
          </a:prstGeom>
          <a:noFill/>
          <a:ln/>
        </p:spPr>
        <p:txBody>
          <a:bodyPr wrap="none" lIns="0" tIns="0" rIns="0" bIns="0" rtlCol="0" anchor="t"/>
          <a:lstStyle/>
          <a:p>
            <a:pPr indent="0" marL="0">
              <a:lnSpc>
                <a:spcPts val="4100"/>
              </a:lnSpc>
              <a:buNone/>
            </a:pPr>
            <a:r>
              <a:rPr lang="en-US" sz="3300" dirty="0">
                <a:solidFill>
                  <a:srgbClr val="FFFFFF"/>
                </a:solidFill>
                <a:latin typeface="Nunito" pitchFamily="34" charset="0"/>
                <a:ea typeface="Nunito" pitchFamily="34" charset="-122"/>
                <a:cs typeface="Nunito" pitchFamily="34" charset="-120"/>
              </a:rPr>
              <a:t>Handling Exceptions: Ensuring Accuracy</a:t>
            </a:r>
            <a:endParaRPr lang="en-US" sz="3300" dirty="0"/>
          </a:p>
        </p:txBody>
      </p:sp>
      <p:sp>
        <p:nvSpPr>
          <p:cNvPr id="4" name="Text 1"/>
          <p:cNvSpPr/>
          <p:nvPr/>
        </p:nvSpPr>
        <p:spPr>
          <a:xfrm>
            <a:off x="6112312" y="1990011"/>
            <a:ext cx="7892177" cy="858322"/>
          </a:xfrm>
          <a:prstGeom prst="rect">
            <a:avLst/>
          </a:prstGeom>
          <a:noFill/>
          <a:ln/>
        </p:spPr>
        <p:txBody>
          <a:bodyPr wrap="square" lIns="0" tIns="0" rIns="0" bIns="0" rtlCol="0" anchor="t"/>
          <a:lstStyle/>
          <a:p>
            <a:pPr indent="0" marL="0">
              <a:lnSpc>
                <a:spcPts val="2250"/>
              </a:lnSpc>
              <a:buNone/>
            </a:pPr>
            <a:r>
              <a:rPr lang="en-US" sz="1400" dirty="0">
                <a:solidFill>
                  <a:srgbClr val="FFFFFF"/>
                </a:solidFill>
                <a:latin typeface="PT Sans" pitchFamily="34" charset="0"/>
                <a:ea typeface="PT Sans" pitchFamily="34" charset="-122"/>
                <a:cs typeface="PT Sans" pitchFamily="34" charset="-120"/>
              </a:rPr>
              <a:t>While the Face Attendance System strives for accuracy, unforeseen circumstances might lead to exceptions. The system incorporates robust mechanisms to handle these exceptions and maintain data integrity.</a:t>
            </a:r>
            <a:endParaRPr lang="en-US" sz="1400" dirty="0"/>
          </a:p>
        </p:txBody>
      </p:sp>
      <p:sp>
        <p:nvSpPr>
          <p:cNvPr id="5" name="Shape 2"/>
          <p:cNvSpPr/>
          <p:nvPr/>
        </p:nvSpPr>
        <p:spPr>
          <a:xfrm>
            <a:off x="6112312" y="3049429"/>
            <a:ext cx="3856673" cy="2474952"/>
          </a:xfrm>
          <a:prstGeom prst="roundRect">
            <a:avLst>
              <a:gd name="adj" fmla="val 10839"/>
            </a:avLst>
          </a:prstGeom>
          <a:solidFill>
            <a:srgbClr val="00002E"/>
          </a:solidFill>
          <a:ln w="15240">
            <a:solidFill>
              <a:srgbClr val="F2B42D"/>
            </a:solidFill>
            <a:prstDash val="solid"/>
          </a:ln>
        </p:spPr>
      </p:sp>
      <p:sp>
        <p:nvSpPr>
          <p:cNvPr id="6" name="Text 3"/>
          <p:cNvSpPr/>
          <p:nvPr/>
        </p:nvSpPr>
        <p:spPr>
          <a:xfrm>
            <a:off x="6306383" y="3243501"/>
            <a:ext cx="2258139" cy="262890"/>
          </a:xfrm>
          <a:prstGeom prst="rect">
            <a:avLst/>
          </a:prstGeom>
          <a:noFill/>
          <a:ln/>
        </p:spPr>
        <p:txBody>
          <a:bodyPr wrap="none" lIns="0" tIns="0" rIns="0" bIns="0" rtlCol="0" anchor="t"/>
          <a:lstStyle/>
          <a:p>
            <a:pPr indent="0" marL="0">
              <a:lnSpc>
                <a:spcPts val="2050"/>
              </a:lnSpc>
              <a:buNone/>
            </a:pPr>
            <a:r>
              <a:rPr lang="en-US" sz="1650" dirty="0">
                <a:solidFill>
                  <a:srgbClr val="FFFFFF"/>
                </a:solidFill>
                <a:latin typeface="Nunito" pitchFamily="34" charset="0"/>
                <a:ea typeface="Nunito" pitchFamily="34" charset="-122"/>
                <a:cs typeface="Nunito" pitchFamily="34" charset="-120"/>
              </a:rPr>
              <a:t>Face Recognition Errors</a:t>
            </a:r>
            <a:endParaRPr lang="en-US" sz="1650" dirty="0"/>
          </a:p>
        </p:txBody>
      </p:sp>
      <p:sp>
        <p:nvSpPr>
          <p:cNvPr id="7" name="Text 4"/>
          <p:cNvSpPr/>
          <p:nvPr/>
        </p:nvSpPr>
        <p:spPr>
          <a:xfrm>
            <a:off x="6306383" y="3613666"/>
            <a:ext cx="3468529" cy="1716643"/>
          </a:xfrm>
          <a:prstGeom prst="rect">
            <a:avLst/>
          </a:prstGeom>
          <a:noFill/>
          <a:ln/>
        </p:spPr>
        <p:txBody>
          <a:bodyPr wrap="square" lIns="0" tIns="0" rIns="0" bIns="0" rtlCol="0" anchor="t"/>
          <a:lstStyle/>
          <a:p>
            <a:pPr indent="0" marL="0">
              <a:lnSpc>
                <a:spcPts val="2250"/>
              </a:lnSpc>
              <a:buNone/>
            </a:pPr>
            <a:r>
              <a:rPr lang="en-US" sz="1400" dirty="0">
                <a:solidFill>
                  <a:srgbClr val="FFFFFF"/>
                </a:solidFill>
                <a:latin typeface="PT Sans" pitchFamily="34" charset="0"/>
                <a:ea typeface="PT Sans" pitchFamily="34" charset="-122"/>
                <a:cs typeface="PT Sans" pitchFamily="34" charset="-120"/>
              </a:rPr>
              <a:t>In rare cases, the system might misidentify a person or fail to recognize a face. This could be due to poor lighting, changes in appearance, or obscured facial features. The system provides mechanisms to manually correct these errors, ensuring data accuracy.</a:t>
            </a:r>
            <a:endParaRPr lang="en-US" sz="1400" dirty="0"/>
          </a:p>
        </p:txBody>
      </p:sp>
      <p:sp>
        <p:nvSpPr>
          <p:cNvPr id="8" name="Shape 5"/>
          <p:cNvSpPr/>
          <p:nvPr/>
        </p:nvSpPr>
        <p:spPr>
          <a:xfrm>
            <a:off x="10147816" y="3049429"/>
            <a:ext cx="3856673" cy="2474952"/>
          </a:xfrm>
          <a:prstGeom prst="roundRect">
            <a:avLst>
              <a:gd name="adj" fmla="val 10839"/>
            </a:avLst>
          </a:prstGeom>
          <a:solidFill>
            <a:srgbClr val="00002E"/>
          </a:solidFill>
          <a:ln w="15240">
            <a:solidFill>
              <a:srgbClr val="D7425E"/>
            </a:solidFill>
            <a:prstDash val="solid"/>
          </a:ln>
        </p:spPr>
      </p:sp>
      <p:sp>
        <p:nvSpPr>
          <p:cNvPr id="9" name="Text 6"/>
          <p:cNvSpPr/>
          <p:nvPr/>
        </p:nvSpPr>
        <p:spPr>
          <a:xfrm>
            <a:off x="10341888" y="3243501"/>
            <a:ext cx="2103953" cy="262890"/>
          </a:xfrm>
          <a:prstGeom prst="rect">
            <a:avLst/>
          </a:prstGeom>
          <a:noFill/>
          <a:ln/>
        </p:spPr>
        <p:txBody>
          <a:bodyPr wrap="none" lIns="0" tIns="0" rIns="0" bIns="0" rtlCol="0" anchor="t"/>
          <a:lstStyle/>
          <a:p>
            <a:pPr indent="0" marL="0">
              <a:lnSpc>
                <a:spcPts val="2050"/>
              </a:lnSpc>
              <a:buNone/>
            </a:pPr>
            <a:r>
              <a:rPr lang="en-US" sz="1650" dirty="0">
                <a:solidFill>
                  <a:srgbClr val="FFFFFF"/>
                </a:solidFill>
                <a:latin typeface="Nunito" pitchFamily="34" charset="0"/>
                <a:ea typeface="Nunito" pitchFamily="34" charset="-122"/>
                <a:cs typeface="Nunito" pitchFamily="34" charset="-120"/>
              </a:rPr>
              <a:t>System Downtime</a:t>
            </a:r>
            <a:endParaRPr lang="en-US" sz="1650" dirty="0"/>
          </a:p>
        </p:txBody>
      </p:sp>
      <p:sp>
        <p:nvSpPr>
          <p:cNvPr id="10" name="Text 7"/>
          <p:cNvSpPr/>
          <p:nvPr/>
        </p:nvSpPr>
        <p:spPr>
          <a:xfrm>
            <a:off x="10341888" y="3613666"/>
            <a:ext cx="3468529" cy="1430536"/>
          </a:xfrm>
          <a:prstGeom prst="rect">
            <a:avLst/>
          </a:prstGeom>
          <a:noFill/>
          <a:ln/>
        </p:spPr>
        <p:txBody>
          <a:bodyPr wrap="square" lIns="0" tIns="0" rIns="0" bIns="0" rtlCol="0" anchor="t"/>
          <a:lstStyle/>
          <a:p>
            <a:pPr indent="0" marL="0">
              <a:lnSpc>
                <a:spcPts val="2250"/>
              </a:lnSpc>
              <a:buNone/>
            </a:pPr>
            <a:r>
              <a:rPr lang="en-US" sz="1400" dirty="0">
                <a:solidFill>
                  <a:srgbClr val="FFFFFF"/>
                </a:solidFill>
                <a:latin typeface="PT Sans" pitchFamily="34" charset="0"/>
                <a:ea typeface="PT Sans" pitchFamily="34" charset="-122"/>
                <a:cs typeface="PT Sans" pitchFamily="34" charset="-120"/>
              </a:rPr>
              <a:t>In the event of a system outage, the system allows for manual attendance recording, ensuring uninterrupted data collection. This data can be later synchronized with the system once it's back online.</a:t>
            </a:r>
            <a:endParaRPr lang="en-US" sz="1400" dirty="0"/>
          </a:p>
        </p:txBody>
      </p:sp>
      <p:sp>
        <p:nvSpPr>
          <p:cNvPr id="11" name="Shape 8"/>
          <p:cNvSpPr/>
          <p:nvPr/>
        </p:nvSpPr>
        <p:spPr>
          <a:xfrm>
            <a:off x="6112312" y="5703213"/>
            <a:ext cx="7892177" cy="1330523"/>
          </a:xfrm>
          <a:prstGeom prst="roundRect">
            <a:avLst>
              <a:gd name="adj" fmla="val 20162"/>
            </a:avLst>
          </a:prstGeom>
          <a:solidFill>
            <a:srgbClr val="00002E"/>
          </a:solidFill>
          <a:ln w="15240">
            <a:solidFill>
              <a:srgbClr val="DD785E"/>
            </a:solidFill>
            <a:prstDash val="solid"/>
          </a:ln>
        </p:spPr>
      </p:sp>
      <p:sp>
        <p:nvSpPr>
          <p:cNvPr id="12" name="Text 9"/>
          <p:cNvSpPr/>
          <p:nvPr/>
        </p:nvSpPr>
        <p:spPr>
          <a:xfrm>
            <a:off x="6306383" y="5897285"/>
            <a:ext cx="2103953" cy="262890"/>
          </a:xfrm>
          <a:prstGeom prst="rect">
            <a:avLst/>
          </a:prstGeom>
          <a:noFill/>
          <a:ln/>
        </p:spPr>
        <p:txBody>
          <a:bodyPr wrap="none" lIns="0" tIns="0" rIns="0" bIns="0" rtlCol="0" anchor="t"/>
          <a:lstStyle/>
          <a:p>
            <a:pPr indent="0" marL="0">
              <a:lnSpc>
                <a:spcPts val="2050"/>
              </a:lnSpc>
              <a:buNone/>
            </a:pPr>
            <a:r>
              <a:rPr lang="en-US" sz="1650" dirty="0">
                <a:solidFill>
                  <a:srgbClr val="FFFFFF"/>
                </a:solidFill>
                <a:latin typeface="Nunito" pitchFamily="34" charset="0"/>
                <a:ea typeface="Nunito" pitchFamily="34" charset="-122"/>
                <a:cs typeface="Nunito" pitchFamily="34" charset="-120"/>
              </a:rPr>
              <a:t>Data Integrity Checks</a:t>
            </a:r>
            <a:endParaRPr lang="en-US" sz="1650" dirty="0"/>
          </a:p>
        </p:txBody>
      </p:sp>
      <p:sp>
        <p:nvSpPr>
          <p:cNvPr id="13" name="Text 10"/>
          <p:cNvSpPr/>
          <p:nvPr/>
        </p:nvSpPr>
        <p:spPr>
          <a:xfrm>
            <a:off x="6306383" y="6267450"/>
            <a:ext cx="7504033" cy="572214"/>
          </a:xfrm>
          <a:prstGeom prst="rect">
            <a:avLst/>
          </a:prstGeom>
          <a:noFill/>
          <a:ln/>
        </p:spPr>
        <p:txBody>
          <a:bodyPr wrap="square" lIns="0" tIns="0" rIns="0" bIns="0" rtlCol="0" anchor="t"/>
          <a:lstStyle/>
          <a:p>
            <a:pPr indent="0" marL="0">
              <a:lnSpc>
                <a:spcPts val="2250"/>
              </a:lnSpc>
              <a:buNone/>
            </a:pPr>
            <a:r>
              <a:rPr lang="en-US" sz="1400" dirty="0">
                <a:solidFill>
                  <a:srgbClr val="FFFFFF"/>
                </a:solidFill>
                <a:latin typeface="PT Sans" pitchFamily="34" charset="0"/>
                <a:ea typeface="PT Sans" pitchFamily="34" charset="-122"/>
                <a:cs typeface="PT Sans" pitchFamily="34" charset="-120"/>
              </a:rPr>
              <a:t>Regular data integrity checks are performed to ensure the consistency and accuracy of stored attendance records. Any inconsistencies are flagged and resolved, maintaining data quality.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5044" y="587097"/>
            <a:ext cx="5710595" cy="486132"/>
          </a:xfrm>
          <a:prstGeom prst="rect">
            <a:avLst/>
          </a:prstGeom>
          <a:noFill/>
          <a:ln/>
        </p:spPr>
        <p:txBody>
          <a:bodyPr wrap="none" lIns="0" tIns="0" rIns="0" bIns="0" rtlCol="0" anchor="t"/>
          <a:lstStyle/>
          <a:p>
            <a:pPr indent="0" marL="0">
              <a:lnSpc>
                <a:spcPts val="3800"/>
              </a:lnSpc>
              <a:buNone/>
            </a:pPr>
            <a:r>
              <a:rPr lang="en-US" sz="3050" dirty="0">
                <a:solidFill>
                  <a:srgbClr val="FFFFFF"/>
                </a:solidFill>
                <a:latin typeface="Nunito" pitchFamily="34" charset="0"/>
                <a:ea typeface="Nunito" pitchFamily="34" charset="-122"/>
                <a:cs typeface="Nunito" pitchFamily="34" charset="-120"/>
              </a:rPr>
              <a:t>Integration: Seamless Workflow</a:t>
            </a:r>
            <a:endParaRPr lang="en-US" sz="3050" dirty="0"/>
          </a:p>
        </p:txBody>
      </p:sp>
      <p:sp>
        <p:nvSpPr>
          <p:cNvPr id="4" name="Text 1"/>
          <p:cNvSpPr/>
          <p:nvPr/>
        </p:nvSpPr>
        <p:spPr>
          <a:xfrm>
            <a:off x="6065044" y="1321118"/>
            <a:ext cx="7986713" cy="793671"/>
          </a:xfrm>
          <a:prstGeom prst="rect">
            <a:avLst/>
          </a:prstGeom>
          <a:noFill/>
          <a:ln/>
        </p:spPr>
        <p:txBody>
          <a:bodyPr wrap="square" lIns="0" tIns="0" rIns="0" bIns="0" rtlCol="0" anchor="t"/>
          <a:lstStyle/>
          <a:p>
            <a:pPr indent="0" marL="0">
              <a:lnSpc>
                <a:spcPts val="2050"/>
              </a:lnSpc>
              <a:buNone/>
            </a:pPr>
            <a:r>
              <a:rPr lang="en-US" sz="1300" dirty="0">
                <a:solidFill>
                  <a:srgbClr val="FFFFFF"/>
                </a:solidFill>
                <a:latin typeface="PT Sans" pitchFamily="34" charset="0"/>
                <a:ea typeface="PT Sans" pitchFamily="34" charset="-122"/>
                <a:cs typeface="PT Sans" pitchFamily="34" charset="-120"/>
              </a:rPr>
              <a:t>The Face Attendance System is designed for seamless integration with existing systems and workflows. It can be integrated with various HR systems, payroll systems, and other business applications to streamline processes and eliminate data duplication. This integration ensures a consistent and centralized data management approach.</a:t>
            </a:r>
            <a:endParaRPr lang="en-US" sz="1300" dirty="0"/>
          </a:p>
        </p:txBody>
      </p:sp>
      <p:pic>
        <p:nvPicPr>
          <p:cNvPr id="5" name="Image 1" descr="preencoded.png">    </p:cNvPr>
          <p:cNvPicPr>
            <a:picLocks noChangeAspect="1"/>
          </p:cNvPicPr>
          <p:nvPr/>
        </p:nvPicPr>
        <p:blipFill>
          <a:blip r:embed="rId2"/>
          <a:stretch>
            <a:fillRect/>
          </a:stretch>
        </p:blipFill>
        <p:spPr>
          <a:xfrm>
            <a:off x="6065044" y="2300764"/>
            <a:ext cx="413266" cy="413266"/>
          </a:xfrm>
          <a:prstGeom prst="rect">
            <a:avLst/>
          </a:prstGeom>
        </p:spPr>
      </p:pic>
      <p:sp>
        <p:nvSpPr>
          <p:cNvPr id="6" name="Text 2"/>
          <p:cNvSpPr/>
          <p:nvPr/>
        </p:nvSpPr>
        <p:spPr>
          <a:xfrm>
            <a:off x="6065044" y="2879288"/>
            <a:ext cx="1945124" cy="243126"/>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pitchFamily="34" charset="0"/>
                <a:ea typeface="Nunito" pitchFamily="34" charset="-122"/>
                <a:cs typeface="Nunito" pitchFamily="34" charset="-120"/>
              </a:rPr>
              <a:t>HR Systems</a:t>
            </a:r>
            <a:endParaRPr lang="en-US" sz="1500" dirty="0"/>
          </a:p>
        </p:txBody>
      </p:sp>
      <p:sp>
        <p:nvSpPr>
          <p:cNvPr id="7" name="Text 3"/>
          <p:cNvSpPr/>
          <p:nvPr/>
        </p:nvSpPr>
        <p:spPr>
          <a:xfrm>
            <a:off x="6065044" y="3221593"/>
            <a:ext cx="7986713" cy="529114"/>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Integrate with HR systems to automatically update employee attendance records, eliminating manual data entry and ensuring consistency.</a:t>
            </a:r>
            <a:endParaRPr lang="en-US" sz="1300" dirty="0"/>
          </a:p>
        </p:txBody>
      </p:sp>
      <p:pic>
        <p:nvPicPr>
          <p:cNvPr id="8" name="Image 2" descr="preencoded.png">    </p:cNvPr>
          <p:cNvPicPr>
            <a:picLocks noChangeAspect="1"/>
          </p:cNvPicPr>
          <p:nvPr/>
        </p:nvPicPr>
        <p:blipFill>
          <a:blip r:embed="rId3"/>
          <a:stretch>
            <a:fillRect/>
          </a:stretch>
        </p:blipFill>
        <p:spPr>
          <a:xfrm>
            <a:off x="6065044" y="4246602"/>
            <a:ext cx="413266" cy="413266"/>
          </a:xfrm>
          <a:prstGeom prst="rect">
            <a:avLst/>
          </a:prstGeom>
        </p:spPr>
      </p:pic>
      <p:sp>
        <p:nvSpPr>
          <p:cNvPr id="9" name="Text 4"/>
          <p:cNvSpPr/>
          <p:nvPr/>
        </p:nvSpPr>
        <p:spPr>
          <a:xfrm>
            <a:off x="6065044" y="4825127"/>
            <a:ext cx="1945124" cy="243126"/>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pitchFamily="34" charset="0"/>
                <a:ea typeface="Nunito" pitchFamily="34" charset="-122"/>
                <a:cs typeface="Nunito" pitchFamily="34" charset="-120"/>
              </a:rPr>
              <a:t>Payroll Systems</a:t>
            </a:r>
            <a:endParaRPr lang="en-US" sz="1500" dirty="0"/>
          </a:p>
        </p:txBody>
      </p:sp>
      <p:sp>
        <p:nvSpPr>
          <p:cNvPr id="10" name="Text 5"/>
          <p:cNvSpPr/>
          <p:nvPr/>
        </p:nvSpPr>
        <p:spPr>
          <a:xfrm>
            <a:off x="6065044" y="5167432"/>
            <a:ext cx="7986713" cy="529114"/>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Connect with payroll systems to automate payroll calculations based on accurate attendance data, improving payroll accuracy and reducing errors.</a:t>
            </a:r>
            <a:endParaRPr lang="en-US" sz="1300" dirty="0"/>
          </a:p>
        </p:txBody>
      </p:sp>
      <p:pic>
        <p:nvPicPr>
          <p:cNvPr id="11" name="Image 3" descr="preencoded.png">    </p:cNvPr>
          <p:cNvPicPr>
            <a:picLocks noChangeAspect="1"/>
          </p:cNvPicPr>
          <p:nvPr/>
        </p:nvPicPr>
        <p:blipFill>
          <a:blip r:embed="rId4"/>
          <a:stretch>
            <a:fillRect/>
          </a:stretch>
        </p:blipFill>
        <p:spPr>
          <a:xfrm>
            <a:off x="6065044" y="6192441"/>
            <a:ext cx="413266" cy="413266"/>
          </a:xfrm>
          <a:prstGeom prst="rect">
            <a:avLst/>
          </a:prstGeom>
        </p:spPr>
      </p:pic>
      <p:sp>
        <p:nvSpPr>
          <p:cNvPr id="12" name="Text 6"/>
          <p:cNvSpPr/>
          <p:nvPr/>
        </p:nvSpPr>
        <p:spPr>
          <a:xfrm>
            <a:off x="6065044" y="6770965"/>
            <a:ext cx="1945124" cy="243126"/>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Nunito" pitchFamily="34" charset="0"/>
                <a:ea typeface="Nunito" pitchFamily="34" charset="-122"/>
                <a:cs typeface="Nunito" pitchFamily="34" charset="-120"/>
              </a:rPr>
              <a:t>Scheduling Systems</a:t>
            </a:r>
            <a:endParaRPr lang="en-US" sz="1500" dirty="0"/>
          </a:p>
        </p:txBody>
      </p:sp>
      <p:sp>
        <p:nvSpPr>
          <p:cNvPr id="13" name="Text 7"/>
          <p:cNvSpPr/>
          <p:nvPr/>
        </p:nvSpPr>
        <p:spPr>
          <a:xfrm>
            <a:off x="6065044" y="7113270"/>
            <a:ext cx="7986713" cy="529114"/>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PT Sans" pitchFamily="34" charset="0"/>
                <a:ea typeface="PT Sans" pitchFamily="34" charset="-122"/>
                <a:cs typeface="PT Sans" pitchFamily="34" charset="-120"/>
              </a:rPr>
              <a:t>Sync with scheduling systems to provide real-time attendance updates, enabling efficient scheduling and workforce management.</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10577"/>
          </a:xfrm>
          <a:prstGeom prst="rect">
            <a:avLst/>
          </a:prstGeom>
        </p:spPr>
      </p:pic>
      <p:sp>
        <p:nvSpPr>
          <p:cNvPr id="3" name="Text 0"/>
          <p:cNvSpPr/>
          <p:nvPr/>
        </p:nvSpPr>
        <p:spPr>
          <a:xfrm>
            <a:off x="758904" y="3306842"/>
            <a:ext cx="8320207" cy="637699"/>
          </a:xfrm>
          <a:prstGeom prst="rect">
            <a:avLst/>
          </a:prstGeom>
          <a:noFill/>
          <a:ln/>
        </p:spPr>
        <p:txBody>
          <a:bodyPr wrap="none" lIns="0" tIns="0" rIns="0" bIns="0" rtlCol="0" anchor="t"/>
          <a:lstStyle/>
          <a:p>
            <a:pPr indent="0" marL="0">
              <a:lnSpc>
                <a:spcPts val="5000"/>
              </a:lnSpc>
              <a:buNone/>
            </a:pPr>
            <a:r>
              <a:rPr lang="en-US" sz="4000" dirty="0">
                <a:solidFill>
                  <a:srgbClr val="FFFFFF"/>
                </a:solidFill>
                <a:latin typeface="Nunito" pitchFamily="34" charset="0"/>
                <a:ea typeface="Nunito" pitchFamily="34" charset="-122"/>
                <a:cs typeface="Nunito" pitchFamily="34" charset="-120"/>
              </a:rPr>
              <a:t>Security and Privacy: Ensuring Trust</a:t>
            </a:r>
            <a:endParaRPr lang="en-US" sz="4000" dirty="0"/>
          </a:p>
        </p:txBody>
      </p:sp>
      <p:sp>
        <p:nvSpPr>
          <p:cNvPr id="4" name="Text 1"/>
          <p:cNvSpPr/>
          <p:nvPr/>
        </p:nvSpPr>
        <p:spPr>
          <a:xfrm>
            <a:off x="758904" y="4269700"/>
            <a:ext cx="13112591" cy="693658"/>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The Face Attendance System prioritizes security and privacy. It implements robust security measures to protect sensitive data and ensures compliance with privacy regulations.</a:t>
            </a:r>
            <a:endParaRPr lang="en-US" sz="1700" dirty="0"/>
          </a:p>
        </p:txBody>
      </p:sp>
      <p:sp>
        <p:nvSpPr>
          <p:cNvPr id="5" name="Shape 2"/>
          <p:cNvSpPr/>
          <p:nvPr/>
        </p:nvSpPr>
        <p:spPr>
          <a:xfrm>
            <a:off x="758904" y="5451038"/>
            <a:ext cx="487799" cy="487799"/>
          </a:xfrm>
          <a:prstGeom prst="roundRect">
            <a:avLst>
              <a:gd name="adj" fmla="val 66681"/>
            </a:avLst>
          </a:prstGeom>
          <a:solidFill>
            <a:srgbClr val="00002E"/>
          </a:solidFill>
          <a:ln w="22860">
            <a:solidFill>
              <a:srgbClr val="F2B42D"/>
            </a:solidFill>
            <a:prstDash val="solid"/>
          </a:ln>
        </p:spPr>
      </p:sp>
      <p:sp>
        <p:nvSpPr>
          <p:cNvPr id="6" name="Text 3"/>
          <p:cNvSpPr/>
          <p:nvPr/>
        </p:nvSpPr>
        <p:spPr>
          <a:xfrm>
            <a:off x="910947" y="5541883"/>
            <a:ext cx="183713" cy="306110"/>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1</a:t>
            </a:r>
            <a:endParaRPr lang="en-US" sz="2400" dirty="0"/>
          </a:p>
        </p:txBody>
      </p:sp>
      <p:sp>
        <p:nvSpPr>
          <p:cNvPr id="7" name="Text 4"/>
          <p:cNvSpPr/>
          <p:nvPr/>
        </p:nvSpPr>
        <p:spPr>
          <a:xfrm>
            <a:off x="1463516" y="5451038"/>
            <a:ext cx="2551033" cy="318849"/>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Data Encryption</a:t>
            </a:r>
            <a:endParaRPr lang="en-US" sz="2000" dirty="0"/>
          </a:p>
        </p:txBody>
      </p:sp>
      <p:sp>
        <p:nvSpPr>
          <p:cNvPr id="8" name="Text 5"/>
          <p:cNvSpPr/>
          <p:nvPr/>
        </p:nvSpPr>
        <p:spPr>
          <a:xfrm>
            <a:off x="1463516" y="5899904"/>
            <a:ext cx="3521750" cy="1387316"/>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Attendance data is encrypted during storage and transmission, preventing unauthorized access and ensuring confidentiality.</a:t>
            </a:r>
            <a:endParaRPr lang="en-US" sz="1700" dirty="0"/>
          </a:p>
        </p:txBody>
      </p:sp>
      <p:sp>
        <p:nvSpPr>
          <p:cNvPr id="9" name="Shape 6"/>
          <p:cNvSpPr/>
          <p:nvPr/>
        </p:nvSpPr>
        <p:spPr>
          <a:xfrm>
            <a:off x="5202079" y="5451038"/>
            <a:ext cx="487799" cy="487799"/>
          </a:xfrm>
          <a:prstGeom prst="roundRect">
            <a:avLst>
              <a:gd name="adj" fmla="val 66681"/>
            </a:avLst>
          </a:prstGeom>
          <a:solidFill>
            <a:srgbClr val="00002E"/>
          </a:solidFill>
          <a:ln w="22860">
            <a:solidFill>
              <a:srgbClr val="D7425E"/>
            </a:solidFill>
            <a:prstDash val="solid"/>
          </a:ln>
        </p:spPr>
      </p:sp>
      <p:sp>
        <p:nvSpPr>
          <p:cNvPr id="10" name="Text 7"/>
          <p:cNvSpPr/>
          <p:nvPr/>
        </p:nvSpPr>
        <p:spPr>
          <a:xfrm>
            <a:off x="5354122" y="5541883"/>
            <a:ext cx="183713" cy="306110"/>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2</a:t>
            </a:r>
            <a:endParaRPr lang="en-US" sz="2400" dirty="0"/>
          </a:p>
        </p:txBody>
      </p:sp>
      <p:sp>
        <p:nvSpPr>
          <p:cNvPr id="11" name="Text 8"/>
          <p:cNvSpPr/>
          <p:nvPr/>
        </p:nvSpPr>
        <p:spPr>
          <a:xfrm>
            <a:off x="5906691" y="5451038"/>
            <a:ext cx="2551033" cy="318849"/>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Access Control</a:t>
            </a:r>
            <a:endParaRPr lang="en-US" sz="2000" dirty="0"/>
          </a:p>
        </p:txBody>
      </p:sp>
      <p:sp>
        <p:nvSpPr>
          <p:cNvPr id="12" name="Text 9"/>
          <p:cNvSpPr/>
          <p:nvPr/>
        </p:nvSpPr>
        <p:spPr>
          <a:xfrm>
            <a:off x="5906691" y="5899904"/>
            <a:ext cx="3521750" cy="1734145"/>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Only authorized personnel have access to the attendance data, ensuring confidentiality and preventing unauthorized modifications.</a:t>
            </a:r>
            <a:endParaRPr lang="en-US" sz="1700" dirty="0"/>
          </a:p>
        </p:txBody>
      </p:sp>
      <p:sp>
        <p:nvSpPr>
          <p:cNvPr id="13" name="Shape 10"/>
          <p:cNvSpPr/>
          <p:nvPr/>
        </p:nvSpPr>
        <p:spPr>
          <a:xfrm>
            <a:off x="9645253" y="5451038"/>
            <a:ext cx="487799" cy="487799"/>
          </a:xfrm>
          <a:prstGeom prst="roundRect">
            <a:avLst>
              <a:gd name="adj" fmla="val 66681"/>
            </a:avLst>
          </a:prstGeom>
          <a:solidFill>
            <a:srgbClr val="00002E"/>
          </a:solidFill>
          <a:ln w="22860">
            <a:solidFill>
              <a:srgbClr val="DD785E"/>
            </a:solidFill>
            <a:prstDash val="solid"/>
          </a:ln>
        </p:spPr>
      </p:sp>
      <p:sp>
        <p:nvSpPr>
          <p:cNvPr id="14" name="Text 11"/>
          <p:cNvSpPr/>
          <p:nvPr/>
        </p:nvSpPr>
        <p:spPr>
          <a:xfrm>
            <a:off x="9797296" y="5541883"/>
            <a:ext cx="183713" cy="306110"/>
          </a:xfrm>
          <a:prstGeom prst="rect">
            <a:avLst/>
          </a:prstGeom>
          <a:noFill/>
          <a:ln/>
        </p:spPr>
        <p:txBody>
          <a:bodyPr wrap="none" lIns="0" tIns="0" rIns="0" bIns="0" rtlCol="0" anchor="t"/>
          <a:lstStyle/>
          <a:p>
            <a:pPr algn="ctr" indent="0" marL="0">
              <a:lnSpc>
                <a:spcPts val="2400"/>
              </a:lnSpc>
              <a:buNone/>
            </a:pPr>
            <a:r>
              <a:rPr lang="en-US" sz="2400" dirty="0">
                <a:solidFill>
                  <a:srgbClr val="FFFFFF"/>
                </a:solidFill>
                <a:latin typeface="Nunito" pitchFamily="34" charset="0"/>
                <a:ea typeface="Nunito" pitchFamily="34" charset="-122"/>
                <a:cs typeface="Nunito" pitchFamily="34" charset="-120"/>
              </a:rPr>
              <a:t>3</a:t>
            </a:r>
            <a:endParaRPr lang="en-US" sz="2400" dirty="0"/>
          </a:p>
        </p:txBody>
      </p:sp>
      <p:sp>
        <p:nvSpPr>
          <p:cNvPr id="15" name="Text 12"/>
          <p:cNvSpPr/>
          <p:nvPr/>
        </p:nvSpPr>
        <p:spPr>
          <a:xfrm>
            <a:off x="10349865" y="5451038"/>
            <a:ext cx="2551033" cy="318849"/>
          </a:xfrm>
          <a:prstGeom prst="rect">
            <a:avLst/>
          </a:prstGeom>
          <a:noFill/>
          <a:ln/>
        </p:spPr>
        <p:txBody>
          <a:bodyPr wrap="none" lIns="0" tIns="0" rIns="0" bIns="0" rtlCol="0" anchor="t"/>
          <a:lstStyle/>
          <a:p>
            <a:pPr indent="0" marL="0">
              <a:lnSpc>
                <a:spcPts val="2500"/>
              </a:lnSpc>
              <a:buNone/>
            </a:pPr>
            <a:r>
              <a:rPr lang="en-US" sz="2000" dirty="0">
                <a:solidFill>
                  <a:srgbClr val="FFFFFF"/>
                </a:solidFill>
                <a:latin typeface="Nunito" pitchFamily="34" charset="0"/>
                <a:ea typeface="Nunito" pitchFamily="34" charset="-122"/>
                <a:cs typeface="Nunito" pitchFamily="34" charset="-120"/>
              </a:rPr>
              <a:t>Privacy Policy</a:t>
            </a:r>
            <a:endParaRPr lang="en-US" sz="2000" dirty="0"/>
          </a:p>
        </p:txBody>
      </p:sp>
      <p:sp>
        <p:nvSpPr>
          <p:cNvPr id="16" name="Text 13"/>
          <p:cNvSpPr/>
          <p:nvPr/>
        </p:nvSpPr>
        <p:spPr>
          <a:xfrm>
            <a:off x="10349865" y="5899904"/>
            <a:ext cx="3521750" cy="1734145"/>
          </a:xfrm>
          <a:prstGeom prst="rect">
            <a:avLst/>
          </a:prstGeom>
          <a:noFill/>
          <a:ln/>
        </p:spPr>
        <p:txBody>
          <a:bodyPr wrap="square" lIns="0" tIns="0" rIns="0" bIns="0" rtlCol="0" anchor="t"/>
          <a:lstStyle/>
          <a:p>
            <a:pPr indent="0" marL="0">
              <a:lnSpc>
                <a:spcPts val="2700"/>
              </a:lnSpc>
              <a:buNone/>
            </a:pPr>
            <a:r>
              <a:rPr lang="en-US" sz="1700" dirty="0">
                <a:solidFill>
                  <a:srgbClr val="FFFFFF"/>
                </a:solidFill>
                <a:latin typeface="PT Sans" pitchFamily="34" charset="0"/>
                <a:ea typeface="PT Sans" pitchFamily="34" charset="-122"/>
                <a:cs typeface="PT Sans" pitchFamily="34" charset="-120"/>
              </a:rPr>
              <a:t>A comprehensive privacy policy outlines the system's data collection practices, usage of data, and data security measures to inform users about their privacy rights.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2024-09-08T07:16:15Z</dcterms:created>
  <dcterms:modified xsi:type="dcterms:W3CDTF">2024-09-08T07:16:15Z</dcterms:modified>
</cp:coreProperties>
</file>